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sldIdLst>
    <p:sldId id="507" r:id="rId5"/>
    <p:sldId id="862" r:id="rId6"/>
    <p:sldId id="874" r:id="rId7"/>
    <p:sldId id="661" r:id="rId8"/>
    <p:sldId id="690" r:id="rId9"/>
    <p:sldId id="865" r:id="rId10"/>
    <p:sldId id="864" r:id="rId11"/>
    <p:sldId id="868" r:id="rId12"/>
    <p:sldId id="869" r:id="rId13"/>
    <p:sldId id="870" r:id="rId14"/>
    <p:sldId id="871" r:id="rId15"/>
    <p:sldId id="872" r:id="rId16"/>
    <p:sldId id="866" r:id="rId17"/>
    <p:sldId id="861" r:id="rId18"/>
    <p:sldId id="873" r:id="rId19"/>
    <p:sldId id="656" r:id="rId20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2880" userDrawn="1">
          <p15:clr>
            <a:srgbClr val="A4A3A4"/>
          </p15:clr>
        </p15:guide>
        <p15:guide id="5" orient="horz" pos="16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chsel, Julia GIZ" initials="DJG" lastIdx="1" clrIdx="0"/>
  <p:cmAuthor id="2" name="Strobel, Chiara GIZ" initials="SCG" lastIdx="15" clrIdx="1"/>
  <p:cmAuthor id="3" name="Bauer, Vanessa GIZ" initials="BVG" lastIdx="18" clrIdx="2"/>
  <p:cmAuthor id="4" name="Memisevic, Selma GIZ BA" initials="MSGB" lastIdx="1" clrIdx="3">
    <p:extLst>
      <p:ext uri="{19B8F6BF-5375-455C-9EA6-DF929625EA0E}">
        <p15:presenceInfo xmlns:p15="http://schemas.microsoft.com/office/powerpoint/2012/main" userId="Memisevic, Selma GIZ B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AC"/>
    <a:srgbClr val="C80F0F"/>
    <a:srgbClr val="F6B859"/>
    <a:srgbClr val="9FE6FF"/>
    <a:srgbClr val="FFFFFF"/>
    <a:srgbClr val="F8E946"/>
    <a:srgbClr val="E6E6E6"/>
    <a:srgbClr val="C00000"/>
    <a:srgbClr val="CC00CC"/>
    <a:srgbClr val="232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3BDE53C-E68A-42E6-AFB0-AF5C1BDE8E3C}" type="datetimeFigureOut">
              <a:rPr lang="en-GB" smtClean="0"/>
              <a:pPr/>
              <a:t>24/08/2022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err="1"/>
              <a:t>Formatvorlagen</a:t>
            </a:r>
            <a:r>
              <a:rPr lang="en-GB"/>
              <a:t> des </a:t>
            </a:r>
            <a:r>
              <a:rPr lang="en-GB" err="1"/>
              <a:t>Textmasters</a:t>
            </a:r>
            <a:r>
              <a:rPr lang="en-GB"/>
              <a:t> </a:t>
            </a:r>
            <a:r>
              <a:rPr lang="en-GB" err="1"/>
              <a:t>bearbeiten</a:t>
            </a:r>
            <a:endParaRPr lang="en-GB"/>
          </a:p>
          <a:p>
            <a:pPr lvl="1"/>
            <a:r>
              <a:rPr lang="en-GB" err="1"/>
              <a:t>Zweite</a:t>
            </a:r>
            <a:r>
              <a:rPr lang="en-GB"/>
              <a:t> </a:t>
            </a:r>
            <a:r>
              <a:rPr lang="en-GB" err="1"/>
              <a:t>Ebene</a:t>
            </a:r>
            <a:endParaRPr lang="en-GB"/>
          </a:p>
          <a:p>
            <a:pPr lvl="2"/>
            <a:r>
              <a:rPr lang="en-GB" err="1"/>
              <a:t>Dritte</a:t>
            </a:r>
            <a:r>
              <a:rPr lang="en-GB"/>
              <a:t> </a:t>
            </a:r>
            <a:r>
              <a:rPr lang="en-GB" err="1"/>
              <a:t>Ebene</a:t>
            </a:r>
            <a:endParaRPr lang="en-GB"/>
          </a:p>
          <a:p>
            <a:pPr lvl="3"/>
            <a:r>
              <a:rPr lang="en-GB" err="1"/>
              <a:t>Vierte</a:t>
            </a:r>
            <a:r>
              <a:rPr lang="en-GB"/>
              <a:t> </a:t>
            </a:r>
            <a:r>
              <a:rPr lang="en-GB" err="1"/>
              <a:t>Ebene</a:t>
            </a:r>
            <a:endParaRPr lang="en-GB"/>
          </a:p>
          <a:p>
            <a:pPr lvl="4"/>
            <a:r>
              <a:rPr lang="en-GB" err="1"/>
              <a:t>Fünfte</a:t>
            </a:r>
            <a:r>
              <a:rPr lang="en-GB"/>
              <a:t> </a:t>
            </a:r>
            <a:r>
              <a:rPr lang="en-GB" err="1"/>
              <a:t>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045F879-0589-40D4-B0E5-B74D0CAD5C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95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96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568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876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769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983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296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658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594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533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39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46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0" name="Picture 1099">
            <a:extLst>
              <a:ext uri="{FF2B5EF4-FFF2-40B4-BE49-F238E27FC236}">
                <a16:creationId xmlns:a16="http://schemas.microsoft.com/office/drawing/2014/main" id="{EF04E919-91F8-4565-8CC9-1460BFD8B2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7367" y="3681064"/>
            <a:ext cx="3400363" cy="1162051"/>
          </a:xfrm>
          <a:prstGeom prst="rect">
            <a:avLst/>
          </a:prstGeom>
        </p:spPr>
      </p:pic>
      <p:pic>
        <p:nvPicPr>
          <p:cNvPr id="21" name="Grafik 20" descr="Ein Bild, das Kette enthält.&#10;&#10;Automatisch generierte Beschreibung">
            <a:extLst>
              <a:ext uri="{FF2B5EF4-FFF2-40B4-BE49-F238E27FC236}">
                <a16:creationId xmlns:a16="http://schemas.microsoft.com/office/drawing/2014/main" id="{82995FEF-F44E-4720-98FA-B2AE557B1183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t="233" b="26747"/>
          <a:stretch/>
        </p:blipFill>
        <p:spPr bwMode="gray">
          <a:xfrm>
            <a:off x="123135" y="123825"/>
            <a:ext cx="8893865" cy="3541395"/>
          </a:xfrm>
          <a:prstGeom prst="rect">
            <a:avLst/>
          </a:prstGeom>
        </p:spPr>
      </p:pic>
      <p:pic>
        <p:nvPicPr>
          <p:cNvPr id="18" name="Grafik 17" descr="Ein Bild, das Säge enthält.&#10;&#10;Automatisch generierte Beschreibung">
            <a:extLst>
              <a:ext uri="{FF2B5EF4-FFF2-40B4-BE49-F238E27FC236}">
                <a16:creationId xmlns:a16="http://schemas.microsoft.com/office/drawing/2014/main" id="{57A5703D-6864-419D-AAFF-48396C4B2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123135" y="635156"/>
            <a:ext cx="8895600" cy="3030064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Title slide/headline</a:t>
            </a:r>
            <a:br>
              <a:rPr lang="en-GB"/>
            </a:br>
            <a:r>
              <a:rPr lang="en-GB"/>
              <a:t>with colour GIZ key visual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This is the sub-line</a:t>
            </a:r>
          </a:p>
          <a:p>
            <a:pPr lvl="0"/>
            <a:r>
              <a:rPr lang="en-GB"/>
              <a:t>Project name | Date</a:t>
            </a:r>
          </a:p>
        </p:txBody>
      </p:sp>
      <p:sp>
        <p:nvSpPr>
          <p:cNvPr id="13" name="Bar">
            <a:extLst>
              <a:ext uri="{FF2B5EF4-FFF2-40B4-BE49-F238E27FC236}">
                <a16:creationId xmlns:a16="http://schemas.microsoft.com/office/drawing/2014/main" id="{BD21318B-3022-42D5-AB5E-3CB62091D006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1406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the sub-line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Section start slide</a:t>
            </a:r>
            <a:br>
              <a:rPr lang="en-GB"/>
            </a:br>
            <a:r>
              <a:rPr lang="en-GB"/>
              <a:t>This may also have two lines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id="{1E0F1E1C-CA23-484C-B4BB-7C7FB71D6C86}"/>
              </a:ext>
            </a:extLst>
          </p:cNvPr>
          <p:cNvGrpSpPr/>
          <p:nvPr userDrawn="1"/>
        </p:nvGrpSpPr>
        <p:grpSpPr bwMode="gray">
          <a:xfrm>
            <a:off x="123135" y="123825"/>
            <a:ext cx="3783013" cy="1005693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9F9B96F-E57D-429A-9EB5-D561A8B62E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AA07C4F-927A-4ADF-8F4E-0E641F59E17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Datumsplatzhalter 6">
            <a:extLst>
              <a:ext uri="{FF2B5EF4-FFF2-40B4-BE49-F238E27FC236}">
                <a16:creationId xmlns:a16="http://schemas.microsoft.com/office/drawing/2014/main" id="{8B53C552-1860-490F-BD67-FE334F370D8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bs-Latn-BA"/>
              <a:t>08</a:t>
            </a:r>
            <a:r>
              <a:rPr lang="en-GB"/>
              <a:t> J</a:t>
            </a:r>
            <a:r>
              <a:rPr lang="bs-Latn-BA"/>
              <a:t>ul</a:t>
            </a:r>
            <a:r>
              <a:rPr lang="en-GB"/>
              <a:t>. 20</a:t>
            </a:r>
            <a:r>
              <a:rPr lang="bs-Latn-BA"/>
              <a:t>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42909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b/w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052949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Intermediate slide</a:t>
            </a:r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1382050-2B79-493B-95AA-DBF7B834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291D8C-7803-47D0-8143-6798277D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Datumsplatzhalter 6">
            <a:extLst>
              <a:ext uri="{FF2B5EF4-FFF2-40B4-BE49-F238E27FC236}">
                <a16:creationId xmlns:a16="http://schemas.microsoft.com/office/drawing/2014/main" id="{1747AC63-DA34-4456-BC34-6443A16FBAA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bs-Latn-BA"/>
              <a:t>08</a:t>
            </a:r>
            <a:r>
              <a:rPr lang="en-GB"/>
              <a:t> J</a:t>
            </a:r>
            <a:r>
              <a:rPr lang="bs-Latn-BA"/>
              <a:t>ul</a:t>
            </a:r>
            <a:r>
              <a:rPr lang="en-GB"/>
              <a:t>. 20</a:t>
            </a:r>
            <a:r>
              <a:rPr lang="bs-Latn-BA"/>
              <a:t>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02363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052949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Intermediate slide</a:t>
            </a:r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743612B-9303-4BD1-8570-21C327D0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64C8BC3-F5EC-4CDC-BEF6-A683BD9DD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Datumsplatzhalter 6">
            <a:extLst>
              <a:ext uri="{FF2B5EF4-FFF2-40B4-BE49-F238E27FC236}">
                <a16:creationId xmlns:a16="http://schemas.microsoft.com/office/drawing/2014/main" id="{B33D14FE-357F-4ADF-B63B-E7963B6617C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bs-Latn-BA"/>
              <a:t>08</a:t>
            </a:r>
            <a:r>
              <a:rPr lang="en-GB"/>
              <a:t> J</a:t>
            </a:r>
            <a:r>
              <a:rPr lang="bs-Latn-BA"/>
              <a:t>ul</a:t>
            </a:r>
            <a:r>
              <a:rPr lang="en-GB"/>
              <a:t>. 20</a:t>
            </a:r>
            <a:r>
              <a:rPr lang="bs-Latn-BA"/>
              <a:t>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8352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whit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052949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Intermediate slide</a:t>
            </a:r>
            <a:endParaRPr lang="en-GB"/>
          </a:p>
        </p:txBody>
      </p:sp>
      <p:grpSp>
        <p:nvGrpSpPr>
          <p:cNvPr id="12" name="Key Visual">
            <a:extLst>
              <a:ext uri="{FF2B5EF4-FFF2-40B4-BE49-F238E27FC236}">
                <a16:creationId xmlns:a16="http://schemas.microsoft.com/office/drawing/2014/main" id="{D9D8699C-EAEE-4654-9DB5-5DBEA94DFD69}"/>
              </a:ext>
            </a:extLst>
          </p:cNvPr>
          <p:cNvGrpSpPr/>
          <p:nvPr userDrawn="1"/>
        </p:nvGrpSpPr>
        <p:grpSpPr bwMode="gray">
          <a:xfrm flipV="1">
            <a:off x="123134" y="3393907"/>
            <a:ext cx="4538033" cy="1206411"/>
            <a:chOff x="4846637" y="119557"/>
            <a:chExt cx="3783013" cy="1005693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57ACA972-95E7-4330-A959-68C656E58B90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EF93F907-303A-4592-848E-F1A7AFDDDD4A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C8AAE6CE-CD01-4233-9E65-D495D92CF1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1AAC9A52-2206-4D16-A752-9C733CC5CB7F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8D075FE9-0EDA-4BE2-B2C1-22DF2B8842B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6" name="Key Visual">
            <a:extLst>
              <a:ext uri="{FF2B5EF4-FFF2-40B4-BE49-F238E27FC236}">
                <a16:creationId xmlns:a16="http://schemas.microsoft.com/office/drawing/2014/main" id="{C7D69FF2-A45A-405D-BC43-69B4E925551F}"/>
              </a:ext>
            </a:extLst>
          </p:cNvPr>
          <p:cNvGrpSpPr/>
          <p:nvPr userDrawn="1"/>
        </p:nvGrpSpPr>
        <p:grpSpPr bwMode="gray">
          <a:xfrm flipH="1">
            <a:off x="6701037" y="123825"/>
            <a:ext cx="2315963" cy="615686"/>
            <a:chOff x="4846637" y="119557"/>
            <a:chExt cx="3783013" cy="1005693"/>
          </a:xfrm>
        </p:grpSpPr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67E195A5-1DB2-4051-897C-B5E84120B476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9234AB9A-5088-479E-92C2-4F81972E1E55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5FBB400A-FFCE-4E88-B1BF-846AC7A46F8E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4A214495-DB26-435D-9164-4A350ECF007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AD46CA09-12E7-4803-A8A0-CC8821A2FBF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812E5FB-AE5B-45DE-A139-9BF8C60A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C4834F1-8AA0-4335-9A3C-58D35831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Datumsplatzhalter 6">
            <a:extLst>
              <a:ext uri="{FF2B5EF4-FFF2-40B4-BE49-F238E27FC236}">
                <a16:creationId xmlns:a16="http://schemas.microsoft.com/office/drawing/2014/main" id="{6072F89D-0134-4DB8-89F9-D77C1C6A091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bs-Latn-BA"/>
              <a:t>08</a:t>
            </a:r>
            <a:r>
              <a:rPr lang="en-GB"/>
              <a:t> J</a:t>
            </a:r>
            <a:r>
              <a:rPr lang="bs-Latn-BA"/>
              <a:t>ul</a:t>
            </a:r>
            <a:r>
              <a:rPr lang="en-GB"/>
              <a:t>. 20</a:t>
            </a:r>
            <a:r>
              <a:rPr lang="bs-Latn-BA"/>
              <a:t>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87842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4476494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/>
              <a:t>.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1570255"/>
            <a:ext cx="8893865" cy="3030064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900000" bIns="684000" anchor="b">
            <a:noAutofit/>
          </a:bodyPr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/>
              <a:t>Intermediate slide, photo</a:t>
            </a:r>
            <a:br>
              <a:rPr lang="en-GB"/>
            </a:br>
            <a:r>
              <a:rPr lang="en-GB"/>
              <a:t>(interchangeable)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7497022" y="1475105"/>
            <a:ext cx="1246909" cy="860367"/>
          </a:xfrm>
          <a:prstGeom prst="rect">
            <a:avLst/>
          </a:prstGeom>
        </p:spPr>
      </p:pic>
      <p:sp>
        <p:nvSpPr>
          <p:cNvPr id="28" name="1.">
            <a:extLst>
              <a:ext uri="{FF2B5EF4-FFF2-40B4-BE49-F238E27FC236}">
                <a16:creationId xmlns:a16="http://schemas.microsoft.com/office/drawing/2014/main" id="{0BCFDBF6-0C4F-4BA9-84EB-ED3466065719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29" name="2.">
            <a:extLst>
              <a:ext uri="{FF2B5EF4-FFF2-40B4-BE49-F238E27FC236}">
                <a16:creationId xmlns:a16="http://schemas.microsoft.com/office/drawing/2014/main" id="{918BC469-7392-45B5-882F-1B971DBE17B2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30" name="3.">
            <a:extLst>
              <a:ext uri="{FF2B5EF4-FFF2-40B4-BE49-F238E27FC236}">
                <a16:creationId xmlns:a16="http://schemas.microsoft.com/office/drawing/2014/main" id="{431D4BE7-4DC0-4A8D-8A4E-899AB39C9BFA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sp>
        <p:nvSpPr>
          <p:cNvPr id="31" name="how">
            <a:extLst>
              <a:ext uri="{FF2B5EF4-FFF2-40B4-BE49-F238E27FC236}">
                <a16:creationId xmlns:a16="http://schemas.microsoft.com/office/drawing/2014/main" id="{CFE17404-D559-410E-817A-BE37032A4EC8}"/>
              </a:ext>
            </a:extLst>
          </p:cNvPr>
          <p:cNvSpPr txBox="1"/>
          <p:nvPr userDrawn="1"/>
        </p:nvSpPr>
        <p:spPr bwMode="gray">
          <a:xfrm>
            <a:off x="-2857397" y="177800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Select ‘Home / Reset ’.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If required, edit the section under ‘Format/Crop ’.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45C6D00-0E00-4289-836D-A87919E2F9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45153B9-0A46-4ECF-876F-E46153C49C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9" name="Grafik 1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F90E96F9-8FB8-41D7-9257-7179FD053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418" r="36621"/>
          <a:stretch/>
        </p:blipFill>
        <p:spPr>
          <a:xfrm>
            <a:off x="7497546" y="772118"/>
            <a:ext cx="387893" cy="590931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67BCCCE2-341A-478B-A3EC-6046F8A5D497}"/>
              </a:ext>
            </a:extLst>
          </p:cNvPr>
          <p:cNvGrpSpPr/>
          <p:nvPr userDrawn="1"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32" name="Grafik 31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78A59224-4957-4C08-BE65-D8BD25A23E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D3A98BB7-764F-4350-BD71-C6758C885B37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4" name="Rechteck">
            <a:extLst>
              <a:ext uri="{FF2B5EF4-FFF2-40B4-BE49-F238E27FC236}">
                <a16:creationId xmlns:a16="http://schemas.microsoft.com/office/drawing/2014/main" id="{C2B577D0-C8DA-42B1-BF4C-EE3ACF0A05FC}"/>
              </a:ext>
            </a:extLst>
          </p:cNvPr>
          <p:cNvSpPr/>
          <p:nvPr userDrawn="1"/>
        </p:nvSpPr>
        <p:spPr bwMode="gray">
          <a:xfrm>
            <a:off x="7530036" y="959758"/>
            <a:ext cx="334720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Datumsplatzhalter 6">
            <a:extLst>
              <a:ext uri="{FF2B5EF4-FFF2-40B4-BE49-F238E27FC236}">
                <a16:creationId xmlns:a16="http://schemas.microsoft.com/office/drawing/2014/main" id="{426DD1A9-1D5E-4CF3-9BD6-7B6882AF642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bs-Latn-BA"/>
              <a:t>08</a:t>
            </a:r>
            <a:r>
              <a:rPr lang="en-GB"/>
              <a:t> J</a:t>
            </a:r>
            <a:r>
              <a:rPr lang="bs-Latn-BA"/>
              <a:t>ul</a:t>
            </a:r>
            <a:r>
              <a:rPr lang="en-GB"/>
              <a:t>. 20</a:t>
            </a:r>
            <a:r>
              <a:rPr lang="bs-Latn-BA"/>
              <a:t>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97821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572318F-C167-4A9B-9214-245E7E1B67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5A6A7C1-5347-4031-950E-FE89F744C1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Datumsplatzhalter 6">
            <a:extLst>
              <a:ext uri="{FF2B5EF4-FFF2-40B4-BE49-F238E27FC236}">
                <a16:creationId xmlns:a16="http://schemas.microsoft.com/office/drawing/2014/main" id="{06F33335-FA6F-4F04-85B1-28E908DC23C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bs-Latn-BA"/>
              <a:t>08</a:t>
            </a:r>
            <a:r>
              <a:rPr lang="en-GB"/>
              <a:t> J</a:t>
            </a:r>
            <a:r>
              <a:rPr lang="bs-Latn-BA"/>
              <a:t>ul</a:t>
            </a:r>
            <a:r>
              <a:rPr lang="en-GB"/>
              <a:t>. 20</a:t>
            </a:r>
            <a:r>
              <a:rPr lang="bs-Latn-BA"/>
              <a:t>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9757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 with sub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726EAD89-A3DC-4500-9071-F28C7DB87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64027"/>
            <a:ext cx="8567183" cy="27056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BDDDF81-EBEA-4C88-AA55-681A5710CA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9263" y="581026"/>
            <a:ext cx="8567737" cy="376238"/>
          </a:xfrm>
        </p:spPr>
        <p:txBody>
          <a:bodyPr vert="horz" lIns="0" tIns="0" rIns="72000" bIns="0" rtlCol="0" anchor="t">
            <a:noAutofit/>
          </a:bodyPr>
          <a:lstStyle>
            <a:lvl1pPr>
              <a:defRPr lang="de-DE" sz="1400" b="0" cap="none" baseline="0" smtClean="0"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GB"/>
              <a:t>Click to add sub-line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7" y="1020969"/>
            <a:ext cx="7172683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E7CC3B-6035-4291-B04F-DE018A6C96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D360B5D-15C8-4DDF-99B9-68062FEA37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Datumsplatzhalter 6">
            <a:extLst>
              <a:ext uri="{FF2B5EF4-FFF2-40B4-BE49-F238E27FC236}">
                <a16:creationId xmlns:a16="http://schemas.microsoft.com/office/drawing/2014/main" id="{266A599D-85D8-4EB5-B637-0BBF3C2D2C47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bs-Latn-BA"/>
              <a:t>08</a:t>
            </a:r>
            <a:r>
              <a:rPr lang="en-GB"/>
              <a:t> J</a:t>
            </a:r>
            <a:r>
              <a:rPr lang="bs-Latn-BA"/>
              <a:t>ul</a:t>
            </a:r>
            <a:r>
              <a:rPr lang="en-GB"/>
              <a:t>. 20</a:t>
            </a:r>
            <a:r>
              <a:rPr lang="bs-Latn-BA"/>
              <a:t>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2358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28398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grpSp>
        <p:nvGrpSpPr>
          <p:cNvPr id="20" name="Key Visual">
            <a:extLst>
              <a:ext uri="{FF2B5EF4-FFF2-40B4-BE49-F238E27FC236}">
                <a16:creationId xmlns:a16="http://schemas.microsoft.com/office/drawing/2014/main" id="{BCBD8A78-7D69-4DFD-B354-CF36A84705CB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E45BEDC0-179F-43C1-A606-AFD62A6A063E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F6CCD5CC-5505-4485-9297-BB0A34EBB2F6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18541086-C56A-406D-91E6-D3E933CF7BA3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1B8A9566-A588-4E4A-8143-1CBDC9C30D67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6FDDC1A6-3462-4813-8D80-9E642D6179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F93DA6A-ABDD-4D0F-AFE3-FF43762B7F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905C91D-31F5-4E80-9F76-6D372B3A16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Datumsplatzhalter 6">
            <a:extLst>
              <a:ext uri="{FF2B5EF4-FFF2-40B4-BE49-F238E27FC236}">
                <a16:creationId xmlns:a16="http://schemas.microsoft.com/office/drawing/2014/main" id="{5EACDCF8-23CD-42E6-B40C-D1722B365DF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bs-Latn-BA"/>
              <a:t>08</a:t>
            </a:r>
            <a:r>
              <a:rPr lang="en-GB"/>
              <a:t> J</a:t>
            </a:r>
            <a:r>
              <a:rPr lang="bs-Latn-BA"/>
              <a:t>ul</a:t>
            </a:r>
            <a:r>
              <a:rPr lang="en-GB"/>
              <a:t>. 20</a:t>
            </a:r>
            <a:r>
              <a:rPr lang="bs-Latn-BA"/>
              <a:t>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59708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4122182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888468" y="1020969"/>
            <a:ext cx="4122182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16123A0-A869-46F1-9E20-A4CCE7F665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9EFEB5C-119E-416E-84F6-79F25273C8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Datumsplatzhalter 6">
            <a:extLst>
              <a:ext uri="{FF2B5EF4-FFF2-40B4-BE49-F238E27FC236}">
                <a16:creationId xmlns:a16="http://schemas.microsoft.com/office/drawing/2014/main" id="{22D5DE45-7FF4-4340-9406-1536F696E1DB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bs-Latn-BA"/>
              <a:t>08</a:t>
            </a:r>
            <a:r>
              <a:rPr lang="en-GB"/>
              <a:t> J</a:t>
            </a:r>
            <a:r>
              <a:rPr lang="bs-Latn-BA"/>
              <a:t>ul</a:t>
            </a:r>
            <a:r>
              <a:rPr lang="en-GB"/>
              <a:t>. 20</a:t>
            </a:r>
            <a:r>
              <a:rPr lang="bs-Latn-BA"/>
              <a:t>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9789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122182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FE8A212-1664-4A14-896F-DC3AE0C13F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53C8D80-6BFD-4466-8E36-54C951F12D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Datumsplatzhalter 6">
            <a:extLst>
              <a:ext uri="{FF2B5EF4-FFF2-40B4-BE49-F238E27FC236}">
                <a16:creationId xmlns:a16="http://schemas.microsoft.com/office/drawing/2014/main" id="{82387CCE-E54F-4B07-B670-CB8EAC58310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bs-Latn-BA"/>
              <a:t>08</a:t>
            </a:r>
            <a:r>
              <a:rPr lang="en-GB"/>
              <a:t> J</a:t>
            </a:r>
            <a:r>
              <a:rPr lang="bs-Latn-BA"/>
              <a:t>ul</a:t>
            </a:r>
            <a:r>
              <a:rPr lang="en-GB"/>
              <a:t>. 20</a:t>
            </a:r>
            <a:r>
              <a:rPr lang="bs-Latn-BA"/>
              <a:t>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206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/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F0DB5C6-9E74-4378-9827-68473EFA35F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23135" y="123825"/>
            <a:ext cx="8893865" cy="3541396"/>
          </a:xfrm>
          <a:prstGeom prst="rect">
            <a:avLst/>
          </a:prstGeom>
        </p:spPr>
      </p:pic>
      <p:pic>
        <p:nvPicPr>
          <p:cNvPr id="15" name="Grafik 14" descr="Ein Bild, das Säge enthält.&#10;&#10;Automatisch generierte Beschreibung">
            <a:extLst>
              <a:ext uri="{FF2B5EF4-FFF2-40B4-BE49-F238E27FC236}">
                <a16:creationId xmlns:a16="http://schemas.microsoft.com/office/drawing/2014/main" id="{31687CA2-4830-4EA3-B6BE-4D04E1B836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635156"/>
            <a:ext cx="8895600" cy="3030064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id="{8C59F0BE-E094-4F6F-B663-07A571A19A62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the sub-line</a:t>
            </a:r>
          </a:p>
          <a:p>
            <a:r>
              <a:rPr lang="en-GB"/>
              <a:t>Project name | Date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Title slide/headline</a:t>
            </a:r>
            <a:br>
              <a:rPr lang="en-GB"/>
            </a:br>
            <a:r>
              <a:rPr lang="en-GB"/>
              <a:t>with b/w GIZ key visual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BEABD9-8C74-4FA3-9A80-2268351B85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7367" y="3681064"/>
            <a:ext cx="3400363" cy="116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6694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4474945"/>
          </a:xfrm>
          <a:solidFill>
            <a:schemeClr val="bg2"/>
          </a:solidFill>
        </p:spPr>
        <p:txBody>
          <a:bodyPr tIns="1440000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35796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EA27159-D449-4E61-9234-12331EF25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4839634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0DC7F6F-F5EA-41B6-BA59-091605C586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6AA5DDD-B7D2-44C4-84F6-785C251D3F3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Datumsplatzhalter 6">
            <a:extLst>
              <a:ext uri="{FF2B5EF4-FFF2-40B4-BE49-F238E27FC236}">
                <a16:creationId xmlns:a16="http://schemas.microsoft.com/office/drawing/2014/main" id="{6CBCE6DE-4EF1-4438-833D-604D1A3B410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bs-Latn-BA"/>
              <a:t>08</a:t>
            </a:r>
            <a:r>
              <a:rPr lang="en-GB"/>
              <a:t> J</a:t>
            </a:r>
            <a:r>
              <a:rPr lang="bs-Latn-BA"/>
              <a:t>ul</a:t>
            </a:r>
            <a:r>
              <a:rPr lang="en-GB"/>
              <a:t>. 20</a:t>
            </a:r>
            <a:r>
              <a:rPr lang="bs-Latn-BA"/>
              <a:t>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95480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1 photo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44749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28499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Titel 1">
            <a:extLst>
              <a:ext uri="{FF2B5EF4-FFF2-40B4-BE49-F238E27FC236}">
                <a16:creationId xmlns:a16="http://schemas.microsoft.com/office/drawing/2014/main" id="{7204390B-3D37-494E-81FF-E1335F27C2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4839634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DD2BC95-CDE0-4C78-A9D8-EB3D9A577DF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B96B41DE-2A1A-4BF8-A471-7AFD62750A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Datumsplatzhalter 6">
            <a:extLst>
              <a:ext uri="{FF2B5EF4-FFF2-40B4-BE49-F238E27FC236}">
                <a16:creationId xmlns:a16="http://schemas.microsoft.com/office/drawing/2014/main" id="{10043C76-19EF-49A4-914A-913A97EAEEA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bs-Latn-BA"/>
              <a:t>08</a:t>
            </a:r>
            <a:r>
              <a:rPr lang="en-GB"/>
              <a:t> J</a:t>
            </a:r>
            <a:r>
              <a:rPr lang="bs-Latn-BA"/>
              <a:t>ul</a:t>
            </a:r>
            <a:r>
              <a:rPr lang="en-GB"/>
              <a:t>. 20</a:t>
            </a:r>
            <a:r>
              <a:rPr lang="bs-Latn-BA"/>
              <a:t>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61331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35796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BD74B354-F270-4422-B8BC-EE20D478AA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528944" y="24550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E5EE29FF-B139-4CD9-A32C-25A2CCBFB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4839635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5F12524-47B7-4E4B-A82D-4A982EC622B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1F91BAF-4218-480C-87A8-87D4B1CDDF8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Datumsplatzhalter 6">
            <a:extLst>
              <a:ext uri="{FF2B5EF4-FFF2-40B4-BE49-F238E27FC236}">
                <a16:creationId xmlns:a16="http://schemas.microsoft.com/office/drawing/2014/main" id="{0406B1F8-2EB4-4D77-8CBD-8DDC2860F1E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bs-Latn-BA"/>
              <a:t>08</a:t>
            </a:r>
            <a:r>
              <a:rPr lang="en-GB"/>
              <a:t> J</a:t>
            </a:r>
            <a:r>
              <a:rPr lang="bs-Latn-BA"/>
              <a:t>ul</a:t>
            </a:r>
            <a:r>
              <a:rPr lang="en-GB"/>
              <a:t>. 20</a:t>
            </a:r>
            <a:r>
              <a:rPr lang="bs-Latn-BA"/>
              <a:t>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9698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28499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BD74B354-F270-4422-B8BC-EE20D478AA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528944" y="24550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DB39AEE-4D7E-4227-8B8B-6259DA49F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4839634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EBC020C-FAD6-4991-9B68-DFC8496477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2ED17441-C804-4576-8739-5227CF2486C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Datumsplatzhalter 6">
            <a:extLst>
              <a:ext uri="{FF2B5EF4-FFF2-40B4-BE49-F238E27FC236}">
                <a16:creationId xmlns:a16="http://schemas.microsoft.com/office/drawing/2014/main" id="{2C570E83-C65D-4D2F-A291-99417DB5AB2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bs-Latn-BA"/>
              <a:t>08</a:t>
            </a:r>
            <a:r>
              <a:rPr lang="en-GB"/>
              <a:t> J</a:t>
            </a:r>
            <a:r>
              <a:rPr lang="bs-Latn-BA"/>
              <a:t>ul</a:t>
            </a:r>
            <a:r>
              <a:rPr lang="en-GB"/>
              <a:t>. 20</a:t>
            </a:r>
            <a:r>
              <a:rPr lang="bs-Latn-BA"/>
              <a:t>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62072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,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728155" y="2444751"/>
            <a:ext cx="4288845" cy="2155568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/>
              <a:t>Photo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23134" y="2444751"/>
            <a:ext cx="4288845" cy="2155568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3962161" cy="124979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055732" y="1020969"/>
            <a:ext cx="3954917" cy="124979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1195C9E7-AD30-401E-97F1-ECD1F6426F9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D02F96E-9198-496A-A4B1-6804F455A1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Datumsplatzhalter 6">
            <a:extLst>
              <a:ext uri="{FF2B5EF4-FFF2-40B4-BE49-F238E27FC236}">
                <a16:creationId xmlns:a16="http://schemas.microsoft.com/office/drawing/2014/main" id="{65A270FE-9E98-4E14-96FB-F1553F55820B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bs-Latn-BA"/>
              <a:t>08</a:t>
            </a:r>
            <a:r>
              <a:rPr lang="en-GB"/>
              <a:t> J</a:t>
            </a:r>
            <a:r>
              <a:rPr lang="bs-Latn-BA"/>
              <a:t>ul</a:t>
            </a:r>
            <a:r>
              <a:rPr lang="en-GB"/>
              <a:t>. 20</a:t>
            </a:r>
            <a:r>
              <a:rPr lang="bs-Latn-BA"/>
              <a:t>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9594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3 photos,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140868" y="2994718"/>
            <a:ext cx="2858400" cy="16056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23135" y="2994718"/>
            <a:ext cx="2858400" cy="16056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2531717" cy="17691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467551" y="1020969"/>
            <a:ext cx="2531717" cy="17691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id="{AB38192C-6783-4C98-AB15-3A38EFFC1B0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58600" y="2994718"/>
            <a:ext cx="2858400" cy="16056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DED8696E-3F6E-4312-8474-D7B6C988FD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5284" y="1020969"/>
            <a:ext cx="2531717" cy="17691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4AC48705-A504-41C9-A7C4-A310E36C3CF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0DBE614-6EA1-4B61-BE6D-D779C0E5AD8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Datumsplatzhalter 6">
            <a:extLst>
              <a:ext uri="{FF2B5EF4-FFF2-40B4-BE49-F238E27FC236}">
                <a16:creationId xmlns:a16="http://schemas.microsoft.com/office/drawing/2014/main" id="{4C62556C-F200-4C7C-A269-3510BA608887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bs-Latn-BA"/>
              <a:t>08</a:t>
            </a:r>
            <a:r>
              <a:rPr lang="en-GB"/>
              <a:t> J</a:t>
            </a:r>
            <a:r>
              <a:rPr lang="bs-Latn-BA"/>
              <a:t>ul</a:t>
            </a:r>
            <a:r>
              <a:rPr lang="en-GB"/>
              <a:t>. 20</a:t>
            </a:r>
            <a:r>
              <a:rPr lang="bs-Latn-BA"/>
              <a:t>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1923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0375" y="3112887"/>
            <a:ext cx="2645076" cy="1487687"/>
          </a:xfrm>
          <a:solidFill>
            <a:schemeClr val="bg2"/>
          </a:solidFill>
        </p:spPr>
        <p:txBody>
          <a:bodyPr vert="horz" lIns="36000" tIns="1152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FE0F192-365F-4B9B-9AE5-A8DCD077B27C}"/>
              </a:ext>
            </a:extLst>
          </p:cNvPr>
          <p:cNvSpPr/>
          <p:nvPr userDrawn="1"/>
        </p:nvSpPr>
        <p:spPr bwMode="gray">
          <a:xfrm>
            <a:off x="460374" y="970671"/>
            <a:ext cx="2644776" cy="13900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err="1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D20B6CE-6FB5-47BE-ACA3-1FADB18A5F9F}"/>
              </a:ext>
            </a:extLst>
          </p:cNvPr>
          <p:cNvSpPr/>
          <p:nvPr userDrawn="1"/>
        </p:nvSpPr>
        <p:spPr bwMode="gray">
          <a:xfrm>
            <a:off x="460374" y="2421711"/>
            <a:ext cx="2644776" cy="6343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err="1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0374" y="2417530"/>
            <a:ext cx="2644776" cy="212006"/>
          </a:xfrm>
          <a:noFill/>
        </p:spPr>
        <p:txBody>
          <a:bodyPr vert="horz" lIns="72000" tIns="36000" rIns="72000" bIns="36000" rtlCol="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000" b="1" baseline="0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en-GB" dirty="0"/>
            </a:lvl3pPr>
          </a:lstStyle>
          <a:p>
            <a:r>
              <a:rPr lang="en-GB"/>
              <a:t>Name of partner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E5EE29FF-B139-4CD9-A32C-25A2CCBFB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4839635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Project text slide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40AE37FF-8E79-4DC2-894F-409F5F1424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60374" y="2649415"/>
            <a:ext cx="2644776" cy="394453"/>
          </a:xfrm>
          <a:noFill/>
        </p:spPr>
        <p:txBody>
          <a:bodyPr lIns="72000" anchor="t"/>
          <a:lstStyle>
            <a:lvl1pPr>
              <a:lnSpc>
                <a:spcPct val="100000"/>
              </a:lnSpc>
              <a:spcBef>
                <a:spcPts val="0"/>
              </a:spcBef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MM/YYYY – MM/YYYY</a:t>
            </a:r>
            <a:br>
              <a:rPr lang="en-GB"/>
            </a:br>
            <a:r>
              <a:rPr lang="en-GB"/>
              <a:t>Volume: EUR 00 million</a:t>
            </a:r>
            <a:br>
              <a:rPr lang="en-GB"/>
            </a:br>
            <a:r>
              <a:rPr lang="en-GB"/>
              <a:t>Public contribution: EUR 000,000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133FB7B2-F1B0-4BE4-A9A1-2AA5AD68EB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60374" y="971310"/>
            <a:ext cx="2644776" cy="271797"/>
          </a:xfrm>
          <a:noFill/>
        </p:spPr>
        <p:txBody>
          <a:bodyPr lIns="72000" tIns="36000" bIns="36000" anchor="ctr"/>
          <a:lstStyle>
            <a:lvl1pPr>
              <a:defRPr sz="1100" b="1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Name of country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50874649-3395-4A9D-A057-03A867415B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60374" y="1243108"/>
            <a:ext cx="2644776" cy="1117616"/>
          </a:xfrm>
          <a:noFill/>
        </p:spPr>
        <p:txBody>
          <a:bodyPr lIns="72000" tIns="0" bIns="36000" anchor="t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Text containing the name of the country.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7B8F238-9E4D-4367-BF20-CAA4F4E82F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10597" y="1020763"/>
            <a:ext cx="5717516" cy="35798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6784B76-6A40-447C-A5C8-AA9E24FA612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A7D98D1-5D4C-4CA4-ACFE-BE4E7462CAA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Datumsplatzhalter 6">
            <a:extLst>
              <a:ext uri="{FF2B5EF4-FFF2-40B4-BE49-F238E27FC236}">
                <a16:creationId xmlns:a16="http://schemas.microsoft.com/office/drawing/2014/main" id="{8D4B9FB5-41EF-4E9D-8A5F-76AA0BB98B3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bs-Latn-BA"/>
              <a:t>08</a:t>
            </a:r>
            <a:r>
              <a:rPr lang="en-GB"/>
              <a:t> J</a:t>
            </a:r>
            <a:r>
              <a:rPr lang="bs-Latn-BA"/>
              <a:t>ul</a:t>
            </a:r>
            <a:r>
              <a:rPr lang="en-GB"/>
              <a:t>. 20</a:t>
            </a:r>
            <a:r>
              <a:rPr lang="bs-Latn-BA"/>
              <a:t>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30578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8342492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Contact</a:t>
            </a:r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0284" y="2070719"/>
            <a:ext cx="3369561" cy="102503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/>
              <a:t>givenname.familyname@giz.de </a:t>
            </a:r>
          </a:p>
          <a:p>
            <a:r>
              <a:rPr lang="en-GB"/>
              <a:t>T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r>
              <a:rPr lang="en-GB"/>
              <a:t> </a:t>
            </a:r>
          </a:p>
          <a:p>
            <a:r>
              <a:rPr lang="en-GB"/>
              <a:t>F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endParaRPr lang="en-GB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140284" y="1392861"/>
            <a:ext cx="3369561" cy="176276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/>
              <a:t>Given name Family name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140284" y="1635978"/>
            <a:ext cx="3369561" cy="176276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/>
              <a:t>Function, place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6" y="1392861"/>
            <a:ext cx="1468079" cy="1702892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/>
              <a:t>Photo</a:t>
            </a:r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A45E5920-77D2-4E1E-832E-8A215D8A1078}"/>
              </a:ext>
            </a:extLst>
          </p:cNvPr>
          <p:cNvSpPr txBox="1"/>
          <p:nvPr userDrawn="1"/>
        </p:nvSpPr>
        <p:spPr bwMode="gray">
          <a:xfrm>
            <a:off x="784636" y="40526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38" name="Grafik 37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95D3B85-8F61-41B8-939D-6F7806BB04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4081945"/>
            <a:ext cx="290728" cy="236458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E3F751BB-E4FA-4732-80BD-F94670E22B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4056187"/>
            <a:ext cx="234516" cy="234514"/>
          </a:xfrm>
          <a:prstGeom prst="rect">
            <a:avLst/>
          </a:prstGeom>
        </p:spPr>
      </p:pic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58EDDA33-F3A1-4081-87DD-3B5C06FD4DD3}"/>
              </a:ext>
            </a:extLst>
          </p:cNvPr>
          <p:cNvGrpSpPr/>
          <p:nvPr userDrawn="1"/>
        </p:nvGrpSpPr>
        <p:grpSpPr bwMode="gray"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29CE574A-E366-49FD-9460-14AADB765FE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38A2A830-AF34-4C5B-87EB-D628018EE32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EF5B3A25-E6A5-43A3-AFD2-A4D64B803FEB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456DF07A-687E-4C5E-A327-5581E21105CD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A1EFA999-3BA8-4B1E-B6F4-0A44A111E24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6" name="TextBox 7">
            <a:extLst>
              <a:ext uri="{FF2B5EF4-FFF2-40B4-BE49-F238E27FC236}">
                <a16:creationId xmlns:a16="http://schemas.microsoft.com/office/drawing/2014/main" id="{AB1D21B3-5EA8-4583-8B39-5C5D45B4127F}"/>
              </a:ext>
            </a:extLst>
          </p:cNvPr>
          <p:cNvSpPr txBox="1"/>
          <p:nvPr userDrawn="1"/>
        </p:nvSpPr>
        <p:spPr bwMode="gray">
          <a:xfrm>
            <a:off x="2622199" y="40526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47" name="TextBox 7">
            <a:extLst>
              <a:ext uri="{FF2B5EF4-FFF2-40B4-BE49-F238E27FC236}">
                <a16:creationId xmlns:a16="http://schemas.microsoft.com/office/drawing/2014/main" id="{143F2906-482C-48A6-8D87-67C6BCEBAF88}"/>
              </a:ext>
            </a:extLst>
          </p:cNvPr>
          <p:cNvSpPr txBox="1"/>
          <p:nvPr userDrawn="1"/>
        </p:nvSpPr>
        <p:spPr bwMode="gray">
          <a:xfrm>
            <a:off x="5253681" y="40526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https://www.facebook.com/gizprofile/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6C4DFAD-A99C-4092-9FAE-D03CBD68A1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8F52293-BD85-4DFE-A73D-98ECA199365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Datumsplatzhalter 6">
            <a:extLst>
              <a:ext uri="{FF2B5EF4-FFF2-40B4-BE49-F238E27FC236}">
                <a16:creationId xmlns:a16="http://schemas.microsoft.com/office/drawing/2014/main" id="{3C92B6D8-805F-45E6-93B2-2A9E547A1E1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bs-Latn-BA"/>
              <a:t>08</a:t>
            </a:r>
            <a:r>
              <a:rPr lang="en-GB"/>
              <a:t> J</a:t>
            </a:r>
            <a:r>
              <a:rPr lang="bs-Latn-BA"/>
              <a:t>ul</a:t>
            </a:r>
            <a:r>
              <a:rPr lang="en-GB"/>
              <a:t>. 20</a:t>
            </a:r>
            <a:r>
              <a:rPr lang="bs-Latn-BA"/>
              <a:t>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40611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6" y="40526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4081945"/>
            <a:ext cx="290728" cy="23645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4056187"/>
            <a:ext cx="234516" cy="234514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40526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40526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https://www.facebook.com/gizprofile/</a:t>
            </a:r>
          </a:p>
        </p:txBody>
      </p:sp>
      <p:sp>
        <p:nvSpPr>
          <p:cNvPr id="31" name="Textplatzhalter 16">
            <a:extLst>
              <a:ext uri="{FF2B5EF4-FFF2-40B4-BE49-F238E27FC236}">
                <a16:creationId xmlns:a16="http://schemas.microsoft.com/office/drawing/2014/main" id="{99BAFDF9-B477-4EAA-888B-B283B996F1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959062" y="2070719"/>
            <a:ext cx="2570185" cy="6012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/>
              <a:t>givenname.familyname@giz.de</a:t>
            </a:r>
          </a:p>
          <a:p>
            <a:r>
              <a:rPr lang="en-GB"/>
              <a:t>T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r>
              <a:rPr lang="en-GB"/>
              <a:t> </a:t>
            </a:r>
          </a:p>
          <a:p>
            <a:r>
              <a:rPr lang="en-GB"/>
              <a:t>F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endParaRPr lang="en-GB"/>
          </a:p>
        </p:txBody>
      </p:sp>
      <p:sp>
        <p:nvSpPr>
          <p:cNvPr id="32" name="Textplatzhalter 29">
            <a:extLst>
              <a:ext uri="{FF2B5EF4-FFF2-40B4-BE49-F238E27FC236}">
                <a16:creationId xmlns:a16="http://schemas.microsoft.com/office/drawing/2014/main" id="{45476593-F938-4100-B13C-38D8379BF2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959062" y="1392861"/>
            <a:ext cx="2570185" cy="176276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/>
              <a:t>Given name Family name</a:t>
            </a:r>
          </a:p>
        </p:txBody>
      </p:sp>
      <p:sp>
        <p:nvSpPr>
          <p:cNvPr id="33" name="Textplatzhalter 30">
            <a:extLst>
              <a:ext uri="{FF2B5EF4-FFF2-40B4-BE49-F238E27FC236}">
                <a16:creationId xmlns:a16="http://schemas.microsoft.com/office/drawing/2014/main" id="{01D00CFF-DFE3-4530-913B-A705839610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959062" y="1635978"/>
            <a:ext cx="2570185" cy="176276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/>
              <a:t>Function, place</a:t>
            </a:r>
          </a:p>
        </p:txBody>
      </p:sp>
      <p:sp>
        <p:nvSpPr>
          <p:cNvPr id="34" name="Bildplatzhalter 6">
            <a:extLst>
              <a:ext uri="{FF2B5EF4-FFF2-40B4-BE49-F238E27FC236}">
                <a16:creationId xmlns:a16="http://schemas.microsoft.com/office/drawing/2014/main" id="{E73BDD7E-D6A6-482B-9D61-5276F4F4997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8" y="1392861"/>
            <a:ext cx="1342015" cy="1556665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/>
              <a:t>Photo</a:t>
            </a:r>
          </a:p>
        </p:txBody>
      </p:sp>
      <p:sp>
        <p:nvSpPr>
          <p:cNvPr id="53" name="Textplatzhalter 16">
            <a:extLst>
              <a:ext uri="{FF2B5EF4-FFF2-40B4-BE49-F238E27FC236}">
                <a16:creationId xmlns:a16="http://schemas.microsoft.com/office/drawing/2014/main" id="{D4C3F840-A666-4D4F-B080-E849549C17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242653" y="2070719"/>
            <a:ext cx="2671574" cy="6012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/>
              <a:t>givenname.familyname@giz.de </a:t>
            </a:r>
          </a:p>
          <a:p>
            <a:r>
              <a:rPr lang="en-GB"/>
              <a:t>T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r>
              <a:rPr lang="en-GB"/>
              <a:t> </a:t>
            </a:r>
          </a:p>
          <a:p>
            <a:r>
              <a:rPr lang="en-GB"/>
              <a:t>F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endParaRPr lang="en-GB"/>
          </a:p>
        </p:txBody>
      </p:sp>
      <p:sp>
        <p:nvSpPr>
          <p:cNvPr id="54" name="Textplatzhalter 29">
            <a:extLst>
              <a:ext uri="{FF2B5EF4-FFF2-40B4-BE49-F238E27FC236}">
                <a16:creationId xmlns:a16="http://schemas.microsoft.com/office/drawing/2014/main" id="{1183BB15-4C0C-49C5-B0B2-4418E3FD55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242653" y="1392861"/>
            <a:ext cx="2671574" cy="176276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/>
              <a:t>Given name Family name</a:t>
            </a:r>
          </a:p>
        </p:txBody>
      </p:sp>
      <p:sp>
        <p:nvSpPr>
          <p:cNvPr id="55" name="Textplatzhalter 30">
            <a:extLst>
              <a:ext uri="{FF2B5EF4-FFF2-40B4-BE49-F238E27FC236}">
                <a16:creationId xmlns:a16="http://schemas.microsoft.com/office/drawing/2014/main" id="{0C6CA511-61C0-47B0-A071-DE19417241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242653" y="1635978"/>
            <a:ext cx="2671574" cy="176276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/>
              <a:t>Function, place</a:t>
            </a:r>
          </a:p>
        </p:txBody>
      </p:sp>
      <p:sp>
        <p:nvSpPr>
          <p:cNvPr id="56" name="Bildplatzhalter 6">
            <a:extLst>
              <a:ext uri="{FF2B5EF4-FFF2-40B4-BE49-F238E27FC236}">
                <a16:creationId xmlns:a16="http://schemas.microsoft.com/office/drawing/2014/main" id="{B0EA41BA-7C5A-4545-A1DA-71964B045D1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4733408" y="1392861"/>
            <a:ext cx="1342015" cy="1556665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/>
              <a:t>Photo</a:t>
            </a:r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id="{2DD72F4F-E3F2-49DC-BBAE-681D615ED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464411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Contact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EBD3BE4-6430-4C29-8496-67F818CF60BF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9D4F2A6-2371-4DC2-B09B-12DDA2F8FC2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7" name="Datumsplatzhalter 6">
            <a:extLst>
              <a:ext uri="{FF2B5EF4-FFF2-40B4-BE49-F238E27FC236}">
                <a16:creationId xmlns:a16="http://schemas.microsoft.com/office/drawing/2014/main" id="{BA21378F-42F5-47E3-877F-7FEA5CF0029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bs-Latn-BA"/>
              <a:t>08</a:t>
            </a:r>
            <a:r>
              <a:rPr lang="en-GB"/>
              <a:t> J</a:t>
            </a:r>
            <a:r>
              <a:rPr lang="bs-Latn-BA"/>
              <a:t>ul</a:t>
            </a:r>
            <a:r>
              <a:rPr lang="en-GB"/>
              <a:t>. 20</a:t>
            </a:r>
            <a:r>
              <a:rPr lang="bs-Latn-BA"/>
              <a:t>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69071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33351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Contact</a:t>
            </a:r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9816" y="2974463"/>
            <a:ext cx="2608495" cy="5401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GB"/>
              <a:t>givenname.familyname@giz.de</a:t>
            </a:r>
          </a:p>
          <a:p>
            <a:r>
              <a:rPr lang="en-GB"/>
              <a:t>T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r>
              <a:rPr lang="en-GB"/>
              <a:t> </a:t>
            </a:r>
          </a:p>
          <a:p>
            <a:r>
              <a:rPr lang="en-GB"/>
              <a:t>F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endParaRPr lang="en-GB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49816" y="2508898"/>
            <a:ext cx="2608495" cy="176276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GB"/>
              <a:t>Given name Family name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9816" y="2686369"/>
            <a:ext cx="2608495" cy="176276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/>
              <a:t>Function, place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8" y="1177157"/>
            <a:ext cx="1016580" cy="1179178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/>
              <a:t>Photo</a:t>
            </a:r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A3959264-4C48-474A-BB44-B8C103D1F2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348457" y="2974463"/>
            <a:ext cx="2608495" cy="5401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GB"/>
              <a:t>givenname.familyname@giz.de</a:t>
            </a:r>
          </a:p>
          <a:p>
            <a:r>
              <a:rPr lang="en-GB"/>
              <a:t>T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r>
              <a:rPr lang="en-GB"/>
              <a:t> </a:t>
            </a:r>
          </a:p>
          <a:p>
            <a:r>
              <a:rPr lang="en-GB"/>
              <a:t>F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endParaRPr lang="en-GB"/>
          </a:p>
        </p:txBody>
      </p:sp>
      <p:sp>
        <p:nvSpPr>
          <p:cNvPr id="24" name="Textplatzhalter 29">
            <a:extLst>
              <a:ext uri="{FF2B5EF4-FFF2-40B4-BE49-F238E27FC236}">
                <a16:creationId xmlns:a16="http://schemas.microsoft.com/office/drawing/2014/main" id="{37C5BE72-A50D-4E1F-A698-7239B19ED5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348457" y="2508898"/>
            <a:ext cx="2608495" cy="176276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GB"/>
              <a:t>Given name Family name</a:t>
            </a:r>
          </a:p>
        </p:txBody>
      </p:sp>
      <p:sp>
        <p:nvSpPr>
          <p:cNvPr id="25" name="Textplatzhalter 30">
            <a:extLst>
              <a:ext uri="{FF2B5EF4-FFF2-40B4-BE49-F238E27FC236}">
                <a16:creationId xmlns:a16="http://schemas.microsoft.com/office/drawing/2014/main" id="{BBC5F177-59CC-4E2C-8920-EF6014FA21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348457" y="2686369"/>
            <a:ext cx="2608495" cy="176276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/>
              <a:t>Function, place</a:t>
            </a:r>
          </a:p>
        </p:txBody>
      </p:sp>
      <p:sp>
        <p:nvSpPr>
          <p:cNvPr id="36" name="Bildplatzhalter 6">
            <a:extLst>
              <a:ext uri="{FF2B5EF4-FFF2-40B4-BE49-F238E27FC236}">
                <a16:creationId xmlns:a16="http://schemas.microsoft.com/office/drawing/2014/main" id="{BB2B85DB-7C09-47DD-8B78-3BE26DF173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3348459" y="1177157"/>
            <a:ext cx="1016580" cy="1179178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600" dirty="0">
                <a:solidFill>
                  <a:schemeClr val="tx2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Photo</a:t>
            </a:r>
          </a:p>
        </p:txBody>
      </p:sp>
      <p:sp>
        <p:nvSpPr>
          <p:cNvPr id="37" name="Textplatzhalter 16">
            <a:extLst>
              <a:ext uri="{FF2B5EF4-FFF2-40B4-BE49-F238E27FC236}">
                <a16:creationId xmlns:a16="http://schemas.microsoft.com/office/drawing/2014/main" id="{C376165A-CE76-4372-91C7-F6C54DEAFE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247098" y="2974463"/>
            <a:ext cx="2608495" cy="5401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GB"/>
              <a:t>givenname.familyname@giz.de</a:t>
            </a:r>
          </a:p>
          <a:p>
            <a:r>
              <a:rPr lang="en-GB"/>
              <a:t>T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r>
              <a:rPr lang="en-GB"/>
              <a:t> </a:t>
            </a:r>
          </a:p>
          <a:p>
            <a:r>
              <a:rPr lang="en-GB"/>
              <a:t>F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endParaRPr lang="en-GB"/>
          </a:p>
        </p:txBody>
      </p:sp>
      <p:sp>
        <p:nvSpPr>
          <p:cNvPr id="38" name="Textplatzhalter 29">
            <a:extLst>
              <a:ext uri="{FF2B5EF4-FFF2-40B4-BE49-F238E27FC236}">
                <a16:creationId xmlns:a16="http://schemas.microsoft.com/office/drawing/2014/main" id="{12DC0B08-9C2F-4A20-8D25-AB673DE13D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247098" y="2508898"/>
            <a:ext cx="2608495" cy="176276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GB"/>
              <a:t>Given name Family name</a:t>
            </a:r>
          </a:p>
        </p:txBody>
      </p:sp>
      <p:sp>
        <p:nvSpPr>
          <p:cNvPr id="39" name="Textplatzhalter 30">
            <a:extLst>
              <a:ext uri="{FF2B5EF4-FFF2-40B4-BE49-F238E27FC236}">
                <a16:creationId xmlns:a16="http://schemas.microsoft.com/office/drawing/2014/main" id="{7DB1B252-5879-4206-BDF8-0A22178C04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247098" y="2686369"/>
            <a:ext cx="2608495" cy="176276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/>
              <a:t>Function, place</a:t>
            </a:r>
          </a:p>
        </p:txBody>
      </p:sp>
      <p:sp>
        <p:nvSpPr>
          <p:cNvPr id="40" name="Bildplatzhalter 6">
            <a:extLst>
              <a:ext uri="{FF2B5EF4-FFF2-40B4-BE49-F238E27FC236}">
                <a16:creationId xmlns:a16="http://schemas.microsoft.com/office/drawing/2014/main" id="{DD64FA03-A54F-412F-96FC-EE4E88E5DD5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 bwMode="gray">
          <a:xfrm>
            <a:off x="6247100" y="1177157"/>
            <a:ext cx="1016580" cy="1179178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/>
              <a:t>Photo</a:t>
            </a: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6" y="40526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4081945"/>
            <a:ext cx="290728" cy="23645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4056187"/>
            <a:ext cx="234516" cy="234514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40526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40526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https://www.facebook.com/gizprofile/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48531D5-774B-43B2-BF9F-942049A2E308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567733F-77B6-4DB6-99E1-00F2DD5496B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1" name="Datumsplatzhalter 6">
            <a:extLst>
              <a:ext uri="{FF2B5EF4-FFF2-40B4-BE49-F238E27FC236}">
                <a16:creationId xmlns:a16="http://schemas.microsoft.com/office/drawing/2014/main" id="{F564472C-5163-437F-ADBB-BFF64198A8D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bs-Latn-BA"/>
              <a:t>08</a:t>
            </a:r>
            <a:r>
              <a:rPr lang="en-GB"/>
              <a:t> J</a:t>
            </a:r>
            <a:r>
              <a:rPr lang="bs-Latn-BA"/>
              <a:t>ul</a:t>
            </a:r>
            <a:r>
              <a:rPr lang="en-GB"/>
              <a:t>. 20</a:t>
            </a:r>
            <a:r>
              <a:rPr lang="bs-Latn-BA"/>
              <a:t>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1506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8B5BB38C-C268-430A-95D0-A4989E9A6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418" r="36621"/>
          <a:stretch/>
        </p:blipFill>
        <p:spPr>
          <a:xfrm>
            <a:off x="7497546" y="772118"/>
            <a:ext cx="387893" cy="590931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033EF87-771C-4B92-ADFE-7B13B36298B2}"/>
              </a:ext>
            </a:extLst>
          </p:cNvPr>
          <p:cNvGrpSpPr/>
          <p:nvPr userDrawn="1"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4" name="Grafik 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819D2676-9436-4032-BE32-30435B740A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F4035884-6A0A-4E92-9DBD-74348932C0B3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5" name="Rechteck">
            <a:extLst>
              <a:ext uri="{FF2B5EF4-FFF2-40B4-BE49-F238E27FC236}">
                <a16:creationId xmlns:a16="http://schemas.microsoft.com/office/drawing/2014/main" id="{F2E38B50-980D-47A1-BF50-09C022DE3178}"/>
              </a:ext>
            </a:extLst>
          </p:cNvPr>
          <p:cNvSpPr/>
          <p:nvPr userDrawn="1"/>
        </p:nvSpPr>
        <p:spPr bwMode="gray">
          <a:xfrm>
            <a:off x="7530036" y="959758"/>
            <a:ext cx="334720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3541395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id="{6C4143CA-4DB1-41D8-8702-2CD00961FDB5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id="{8F222F02-A2DC-42E9-84D4-4ACEFEE70A4D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id="{C15972D1-066C-49B6-94E5-4A7A0A3B2587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sp>
        <p:nvSpPr>
          <p:cNvPr id="17" name="Bar">
            <a:extLst>
              <a:ext uri="{FF2B5EF4-FFF2-40B4-BE49-F238E27FC236}">
                <a16:creationId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how">
            <a:extLst>
              <a:ext uri="{FF2B5EF4-FFF2-40B4-BE49-F238E27FC236}">
                <a16:creationId xmlns:a16="http://schemas.microsoft.com/office/drawing/2014/main" id="{B4432FF7-B852-4F03-B6BA-EEC7AD563D82}"/>
              </a:ext>
            </a:extLst>
          </p:cNvPr>
          <p:cNvSpPr txBox="1"/>
          <p:nvPr userDrawn="1"/>
        </p:nvSpPr>
        <p:spPr bwMode="gray">
          <a:xfrm>
            <a:off x="-2857397" y="177800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Select ‘Home / Reset ’.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If required, edit the section under ‘Format/Crop ’.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635156"/>
            <a:ext cx="8893865" cy="3030064"/>
          </a:xfrm>
          <a:prstGeom prst="rect">
            <a:avLst/>
          </a:prstGeom>
          <a:blipFill dpi="0" rotWithShape="1">
            <a:blip r:embed="rId4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Title slide/headline</a:t>
            </a:r>
            <a:br>
              <a:rPr lang="en-GB"/>
            </a:br>
            <a:r>
              <a:rPr lang="en-GB"/>
              <a:t>with background photo (interchangeable)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the sub-line</a:t>
            </a:r>
          </a:p>
          <a:p>
            <a:r>
              <a:rPr lang="en-GB"/>
              <a:t>Project name | Date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7497022" y="1475105"/>
            <a:ext cx="1246909" cy="86036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5CD84F6-5312-48F4-BB2F-4ABBFF8E597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7367" y="3681064"/>
            <a:ext cx="3400363" cy="116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7205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C747616-D15A-4B76-A750-E3C2CAED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01D67F9-3FD2-4133-A359-8B5B0987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Datumsplatzhalter 6">
            <a:extLst>
              <a:ext uri="{FF2B5EF4-FFF2-40B4-BE49-F238E27FC236}">
                <a16:creationId xmlns:a16="http://schemas.microsoft.com/office/drawing/2014/main" id="{78F8BAC6-B7FC-451A-9719-CE6FF4F63FB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bs-Latn-BA"/>
              <a:t>08</a:t>
            </a:r>
            <a:r>
              <a:rPr lang="en-GB"/>
              <a:t> J</a:t>
            </a:r>
            <a:r>
              <a:rPr lang="bs-Latn-BA"/>
              <a:t>ul</a:t>
            </a:r>
            <a:r>
              <a:rPr lang="en-GB"/>
              <a:t>. 20</a:t>
            </a:r>
            <a:r>
              <a:rPr lang="bs-Latn-BA"/>
              <a:t>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5911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5310A70C-D8B8-42A6-B5C9-447FBE8EE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66669E51-E04F-47E9-8734-AABE57CE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Datumsplatzhalter 6">
            <a:extLst>
              <a:ext uri="{FF2B5EF4-FFF2-40B4-BE49-F238E27FC236}">
                <a16:creationId xmlns:a16="http://schemas.microsoft.com/office/drawing/2014/main" id="{0AAB0932-48E2-4741-9594-FE62E4889CB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bs-Latn-BA"/>
              <a:t>08</a:t>
            </a:r>
            <a:r>
              <a:rPr lang="en-GB"/>
              <a:t> J</a:t>
            </a:r>
            <a:r>
              <a:rPr lang="bs-Latn-BA"/>
              <a:t>ul</a:t>
            </a:r>
            <a:r>
              <a:rPr lang="en-GB"/>
              <a:t>. 20</a:t>
            </a:r>
            <a:r>
              <a:rPr lang="bs-Latn-BA"/>
              <a:t>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7599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atio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90F769E-F4C9-44EF-9773-070A28E48E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49817" y="323505"/>
            <a:ext cx="4324497" cy="430887"/>
          </a:xfrm>
        </p:spPr>
        <p:txBody>
          <a:bodyPr wrap="square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for publication details:</a:t>
            </a:r>
            <a:b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adapt/delete placeholder texts (project/programme name, address, email, etc.) as required.</a:t>
            </a:r>
            <a:b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 the placeholder for the cooperation partner if it is not appropriate.</a:t>
            </a:r>
            <a:b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(This note is not visible in presentation mode and will also not be printed.)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EF3C373-F3E5-423E-B3C3-C5E1BD203F77}"/>
              </a:ext>
            </a:extLst>
          </p:cNvPr>
          <p:cNvSpPr/>
          <p:nvPr userDrawn="1"/>
        </p:nvSpPr>
        <p:spPr bwMode="gray">
          <a:xfrm>
            <a:off x="450495" y="1106921"/>
            <a:ext cx="3214511" cy="1277273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 a federally owned enterprise, GIZ supports the German Government in achieving its objectives in the field of international cooperation for sustainable development.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800" b="1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Published</a:t>
            </a:r>
            <a:r>
              <a:rPr kumimoji="0" lang="de-DE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800" b="1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by</a:t>
            </a:r>
            <a:r>
              <a:rPr kumimoji="0" lang="de-DE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Deutsche Gesellschaft </a:t>
            </a:r>
            <a:r>
              <a:rPr kumimoji="0" lang="de-DE" sz="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für</a:t>
            </a:r>
            <a:endParaRPr kumimoji="0" lang="de-DE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Internationale Zusammenarbeit (GIZ) GmbH</a:t>
            </a:r>
            <a:br>
              <a:rPr kumimoji="0" lang="de-DE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br>
              <a:rPr kumimoji="0" lang="de-DE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Registered </a:t>
            </a:r>
            <a:r>
              <a:rPr kumimoji="0" lang="de-DE" sz="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offices</a:t>
            </a:r>
            <a:endParaRPr kumimoji="0" lang="de-DE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Bonn and Eschborn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4969EDD-4A06-4BE9-93A1-41E56B041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0495" y="2547859"/>
            <a:ext cx="3464422" cy="1762643"/>
          </a:xfrm>
        </p:spPr>
        <p:txBody>
          <a:bodyPr/>
          <a:lstStyle>
            <a:lvl1pPr>
              <a:lnSpc>
                <a:spcPct val="100000"/>
              </a:lnSpc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CF011E25-18E3-408D-87A2-25C927E6C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386538" y="1106921"/>
            <a:ext cx="3428177" cy="1762643"/>
          </a:xfrm>
        </p:spPr>
        <p:txBody>
          <a:bodyPr/>
          <a:lstStyle>
            <a:lvl1pPr>
              <a:lnSpc>
                <a:spcPct val="100000"/>
              </a:lnSpc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9B8326-D6A7-4E0B-A320-27E8F32582F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829CD0F-D162-4EFA-8033-3557250F44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2896FF-98FC-4945-B272-264E311FE7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6263" y="3207008"/>
            <a:ext cx="806878" cy="110800"/>
          </a:xfrm>
        </p:spPr>
        <p:txBody>
          <a:bodyPr wrap="none" lIns="0">
            <a:spAutoFit/>
          </a:bodyPr>
          <a:lstStyle>
            <a:lvl1pPr>
              <a:defRPr lang="de-DE" sz="800" smtClean="0">
                <a:solidFill>
                  <a:prstClr val="black"/>
                </a:solidFill>
              </a:defRPr>
            </a:lvl1pPr>
            <a:lvl2pPr>
              <a:defRPr lang="de-DE" sz="1350" smtClean="0"/>
            </a:lvl2pPr>
            <a:lvl3pPr>
              <a:defRPr lang="de-DE" sz="1350" smtClean="0"/>
            </a:lvl3pPr>
            <a:lvl4pPr>
              <a:defRPr lang="de-DE" smtClean="0"/>
            </a:lvl4pPr>
            <a:lvl5pPr>
              <a:defRPr lang="fr-FR"/>
            </a:lvl5pPr>
          </a:lstStyle>
          <a:p>
            <a:pPr lvl="0"/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text</a:t>
            </a:r>
            <a:endParaRPr lang="fr-FR"/>
          </a:p>
        </p:txBody>
      </p:sp>
      <p:sp>
        <p:nvSpPr>
          <p:cNvPr id="11" name="Datumsplatzhalter 6">
            <a:extLst>
              <a:ext uri="{FF2B5EF4-FFF2-40B4-BE49-F238E27FC236}">
                <a16:creationId xmlns:a16="http://schemas.microsoft.com/office/drawing/2014/main" id="{2601D110-243A-485B-9E6F-ADDC556EC332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bs-Latn-BA"/>
              <a:t>08</a:t>
            </a:r>
            <a:r>
              <a:rPr lang="en-GB"/>
              <a:t> J</a:t>
            </a:r>
            <a:r>
              <a:rPr lang="bs-Latn-BA"/>
              <a:t>ul</a:t>
            </a:r>
            <a:r>
              <a:rPr lang="en-GB"/>
              <a:t>. 20</a:t>
            </a:r>
            <a:r>
              <a:rPr lang="bs-Latn-BA"/>
              <a:t>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59430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redits and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4969EDD-4A06-4BE9-93A1-41E56B041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0495" y="1106921"/>
            <a:ext cx="7172684" cy="3470031"/>
          </a:xfrm>
        </p:spPr>
        <p:txBody>
          <a:bodyPr numCol="2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add text</a:t>
            </a:r>
          </a:p>
          <a:p>
            <a:pPr lvl="0"/>
            <a:endParaRPr lang="en-GB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BCACD76-7CB8-457E-9434-C57DB9E23AA9}"/>
              </a:ext>
            </a:extLst>
          </p:cNvPr>
          <p:cNvSpPr/>
          <p:nvPr userDrawn="1"/>
        </p:nvSpPr>
        <p:spPr bwMode="gray">
          <a:xfrm>
            <a:off x="777711" y="4901938"/>
            <a:ext cx="1084083" cy="160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err="1"/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7C271A97-CC1D-481E-9972-CE4AD69C28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9817" y="240212"/>
            <a:ext cx="6765371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Photo credits/sources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14536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Kette enthält.&#10;&#10;Automatisch generierte Beschreibung">
            <a:extLst>
              <a:ext uri="{FF2B5EF4-FFF2-40B4-BE49-F238E27FC236}">
                <a16:creationId xmlns:a16="http://schemas.microsoft.com/office/drawing/2014/main" id="{D27820A7-D571-4E28-A8CF-ADB17402AE97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15579"/>
          <a:stretch/>
        </p:blipFill>
        <p:spPr bwMode="gray">
          <a:xfrm>
            <a:off x="123135" y="123825"/>
            <a:ext cx="8893865" cy="4083035"/>
          </a:xfrm>
          <a:prstGeom prst="rect">
            <a:avLst/>
          </a:prstGeom>
        </p:spPr>
      </p:pic>
      <p:pic>
        <p:nvPicPr>
          <p:cNvPr id="12" name="Grafik 11" descr="Ein Bild, das Säge enthält.&#10;&#10;Automatisch generierte Beschreibung">
            <a:extLst>
              <a:ext uri="{FF2B5EF4-FFF2-40B4-BE49-F238E27FC236}">
                <a16:creationId xmlns:a16="http://schemas.microsoft.com/office/drawing/2014/main" id="{D33A00EE-9ACF-4636-BD82-6CF5E7FCB9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1399" y="616296"/>
            <a:ext cx="8895600" cy="3910908"/>
          </a:xfrm>
          <a:prstGeom prst="rect">
            <a:avLst/>
          </a:prstGeom>
        </p:spPr>
      </p:pic>
      <p:sp>
        <p:nvSpPr>
          <p:cNvPr id="14" name="Bar">
            <a:extLst>
              <a:ext uri="{FF2B5EF4-FFF2-40B4-BE49-F238E27FC236}">
                <a16:creationId xmlns:a16="http://schemas.microsoft.com/office/drawing/2014/main" id="{CAE61038-067C-47CF-8DDC-5ED6CDAC4AEE}"/>
              </a:ext>
            </a:extLst>
          </p:cNvPr>
          <p:cNvSpPr/>
          <p:nvPr userDrawn="1"/>
        </p:nvSpPr>
        <p:spPr bwMode="gray">
          <a:xfrm>
            <a:off x="6611814" y="4206860"/>
            <a:ext cx="2405185" cy="14692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950B203-064F-443F-94A9-C002DAAE8F83}"/>
              </a:ext>
            </a:extLst>
          </p:cNvPr>
          <p:cNvSpPr/>
          <p:nvPr userDrawn="1"/>
        </p:nvSpPr>
        <p:spPr bwMode="gray">
          <a:xfrm>
            <a:off x="1215591" y="1557990"/>
            <a:ext cx="35292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Deutsche Gesellschaft </a:t>
            </a:r>
            <a:r>
              <a:rPr kumimoji="0" lang="en-GB" sz="1100" b="1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für</a:t>
            </a:r>
            <a:b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Internationale </a:t>
            </a:r>
            <a:r>
              <a:rPr kumimoji="0" lang="en-GB" sz="1100" b="1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Zusammenarbeit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(GIZ) GmbH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Registered offices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Bonn and </a:t>
            </a:r>
            <a:r>
              <a:rPr kumimoji="0" lang="en-US" sz="11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Eschborn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Friedrich-Ebert-Allee 36 + 40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53113 Bonn, Germany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  +49  228  44 60 - 0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  +49  228  44 60 - 17 66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 info@giz.de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   </a:t>
            </a:r>
            <a:r>
              <a:rPr kumimoji="0" lang="en-GB" sz="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www.giz.de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7982854-A844-4D46-9BB7-0890F958ED69}"/>
              </a:ext>
            </a:extLst>
          </p:cNvPr>
          <p:cNvSpPr/>
          <p:nvPr userDrawn="1"/>
        </p:nvSpPr>
        <p:spPr bwMode="gray">
          <a:xfrm>
            <a:off x="3525439" y="2560364"/>
            <a:ext cx="32210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Dag-Hammarskjöld-</a:t>
            </a:r>
            <a:r>
              <a:rPr kumimoji="0" lang="en-GB" sz="11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Weg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1 - 5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65760 </a:t>
            </a:r>
            <a:r>
              <a:rPr kumimoji="0" lang="en-GB" sz="11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Eschborn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Germany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 +49  61 96  79 - 0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 +49  61 96  79 - 11 15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89CFF6E4-F492-44F6-997D-92E15F612E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276665" y="4447384"/>
            <a:ext cx="1650218" cy="4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5938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/free-form sel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r">
            <a:extLst>
              <a:ext uri="{FF2B5EF4-FFF2-40B4-BE49-F238E27FC236}">
                <a16:creationId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3541395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/>
              <a:t>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Headline">
            <a:extLst>
              <a:ext uri="{FF2B5EF4-FFF2-40B4-BE49-F238E27FC236}">
                <a16:creationId xmlns:a16="http://schemas.microsoft.com/office/drawing/2014/main" id="{813E0E27-07DF-4161-8BD6-EBA305CB5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635156"/>
            <a:ext cx="8893865" cy="3030064"/>
          </a:xfrm>
          <a:prstGeom prst="rect">
            <a:avLst/>
          </a:prstGeom>
          <a:blipFill dpi="0" rotWithShape="1">
            <a:blip r:embed="rId2"/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Title slide for illustration/free-form selection</a:t>
            </a:r>
            <a:br>
              <a:rPr lang="en-GB"/>
            </a:br>
            <a:r>
              <a:rPr lang="en-GB"/>
              <a:t>with white background (interchangeable)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the sub-line</a:t>
            </a:r>
          </a:p>
          <a:p>
            <a:r>
              <a:rPr lang="en-GB"/>
              <a:t>Project name | Date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7797502" y="1475105"/>
            <a:ext cx="1246909" cy="860367"/>
          </a:xfrm>
          <a:prstGeom prst="rect">
            <a:avLst/>
          </a:prstGeom>
        </p:spPr>
      </p:pic>
      <p:sp>
        <p:nvSpPr>
          <p:cNvPr id="29" name="1.">
            <a:extLst>
              <a:ext uri="{FF2B5EF4-FFF2-40B4-BE49-F238E27FC236}">
                <a16:creationId xmlns:a16="http://schemas.microsoft.com/office/drawing/2014/main" id="{20B6CB06-5705-4A0C-80E4-F97390E0F331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30" name="2.">
            <a:extLst>
              <a:ext uri="{FF2B5EF4-FFF2-40B4-BE49-F238E27FC236}">
                <a16:creationId xmlns:a16="http://schemas.microsoft.com/office/drawing/2014/main" id="{D84EBA1A-4DAD-4862-AA4E-9880DC7763BC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31" name="3.">
            <a:extLst>
              <a:ext uri="{FF2B5EF4-FFF2-40B4-BE49-F238E27FC236}">
                <a16:creationId xmlns:a16="http://schemas.microsoft.com/office/drawing/2014/main" id="{B2678BDE-5861-465F-B7A9-0C02CEA5146A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sp>
        <p:nvSpPr>
          <p:cNvPr id="32" name="how">
            <a:extLst>
              <a:ext uri="{FF2B5EF4-FFF2-40B4-BE49-F238E27FC236}">
                <a16:creationId xmlns:a16="http://schemas.microsoft.com/office/drawing/2014/main" id="{DD9A8E2A-61F9-4B3C-9A2B-7F7E505F0D6A}"/>
              </a:ext>
            </a:extLst>
          </p:cNvPr>
          <p:cNvSpPr txBox="1"/>
          <p:nvPr userDrawn="1"/>
        </p:nvSpPr>
        <p:spPr bwMode="gray">
          <a:xfrm>
            <a:off x="-2857397" y="177800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Select ‘Home / Reset ’.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If required, edit the section under ‘Format/Crop ’.</a:t>
            </a:r>
          </a:p>
        </p:txBody>
      </p:sp>
      <p:pic>
        <p:nvPicPr>
          <p:cNvPr id="23" name="Grafik 2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624386F1-94F3-4226-906F-12B82E9AA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418" r="36621"/>
          <a:stretch/>
        </p:blipFill>
        <p:spPr>
          <a:xfrm>
            <a:off x="7797502" y="772118"/>
            <a:ext cx="387893" cy="590931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105A1CD3-65ED-4979-8ED3-C6C6D69CA36F}"/>
              </a:ext>
            </a:extLst>
          </p:cNvPr>
          <p:cNvGrpSpPr/>
          <p:nvPr userDrawn="1"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34" name="Grafik 3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51D59DA1-E2B0-4CDB-A12E-01AA9A73E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CA75C1DE-0310-44D2-BF9A-8AF0BB55C2BA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6" name="Rechteck">
            <a:extLst>
              <a:ext uri="{FF2B5EF4-FFF2-40B4-BE49-F238E27FC236}">
                <a16:creationId xmlns:a16="http://schemas.microsoft.com/office/drawing/2014/main" id="{E6AB41C2-B97C-4B5B-B3A7-980B47D8BCA4}"/>
              </a:ext>
            </a:extLst>
          </p:cNvPr>
          <p:cNvSpPr/>
          <p:nvPr userDrawn="1"/>
        </p:nvSpPr>
        <p:spPr bwMode="gray">
          <a:xfrm>
            <a:off x="7829992" y="959758"/>
            <a:ext cx="334720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8A6B22E-8FF1-4CBA-BA30-740D289C9CA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7367" y="3681064"/>
            <a:ext cx="3400363" cy="116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493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r">
            <a:extLst>
              <a:ext uri="{FF2B5EF4-FFF2-40B4-BE49-F238E27FC236}">
                <a16:creationId xmlns:a16="http://schemas.microsoft.com/office/drawing/2014/main" id="{8C59F0BE-E094-4F6F-B663-07A571A19A62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the sub-line</a:t>
            </a:r>
          </a:p>
          <a:p>
            <a:r>
              <a:rPr lang="en-GB"/>
              <a:t>Project name | Date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Alternative title slide</a:t>
            </a:r>
            <a:br>
              <a:rPr lang="en-GB"/>
            </a:br>
            <a:r>
              <a:rPr lang="en-GB"/>
              <a:t>without photo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id="{1E0F1E1C-CA23-484C-B4BB-7C7FB71D6C86}"/>
              </a:ext>
            </a:extLst>
          </p:cNvPr>
          <p:cNvGrpSpPr/>
          <p:nvPr userDrawn="1"/>
        </p:nvGrpSpPr>
        <p:grpSpPr bwMode="gray">
          <a:xfrm>
            <a:off x="123135" y="123825"/>
            <a:ext cx="3783013" cy="1005693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3B07853-5C5B-47F8-A861-985EF0B6E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367" y="3681064"/>
            <a:ext cx="3400363" cy="116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8192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0E6115A-0138-4831-8CBC-F3B86D466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3495469"/>
          </a:xfrm>
        </p:spPr>
        <p:txBody>
          <a:bodyPr/>
          <a:lstStyle>
            <a:lvl1pPr marL="228600" indent="-228600">
              <a:spcBef>
                <a:spcPts val="18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452EF93-E523-4879-A016-E498F54384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bs-Latn-BA"/>
              <a:t>08</a:t>
            </a:r>
            <a:r>
              <a:rPr lang="en-GB"/>
              <a:t> J</a:t>
            </a:r>
            <a:r>
              <a:rPr lang="bs-Latn-BA"/>
              <a:t>ul</a:t>
            </a:r>
            <a:r>
              <a:rPr lang="en-GB"/>
              <a:t>. 20</a:t>
            </a:r>
            <a:r>
              <a:rPr lang="bs-Latn-BA"/>
              <a:t>20</a:t>
            </a:r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153431B-7D6D-4B55-A0DF-4377721478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190EEF8-EC05-4B47-999A-57A36EBAB7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6190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32E1886A-3475-4E66-B3BF-1AD48A203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2810133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228600" marR="0" lvl="0" indent="-228600" algn="l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/>
              <a:t>Click to add text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BCF8D0CE-4095-4F50-924A-6E387AE4CF2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4509B031-4623-4B3A-8E75-E14CEB8CCF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Datumsplatzhalter 6">
            <a:extLst>
              <a:ext uri="{FF2B5EF4-FFF2-40B4-BE49-F238E27FC236}">
                <a16:creationId xmlns:a16="http://schemas.microsoft.com/office/drawing/2014/main" id="{403E4A6B-F50F-4531-BC64-1005463CDC9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bs-Latn-BA"/>
              <a:t>08</a:t>
            </a:r>
            <a:r>
              <a:rPr lang="en-GB"/>
              <a:t> J</a:t>
            </a:r>
            <a:r>
              <a:rPr lang="bs-Latn-BA"/>
              <a:t>ul</a:t>
            </a:r>
            <a:r>
              <a:rPr lang="en-GB"/>
              <a:t>. 20</a:t>
            </a:r>
            <a:r>
              <a:rPr lang="bs-Latn-BA"/>
              <a:t>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15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b/w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pic>
        <p:nvPicPr>
          <p:cNvPr id="20" name="Grafik 19" descr="Ein Bild, das Säge enthält.&#10;&#10;Automatisch generierte Beschreibung">
            <a:extLst>
              <a:ext uri="{FF2B5EF4-FFF2-40B4-BE49-F238E27FC236}">
                <a16:creationId xmlns:a16="http://schemas.microsoft.com/office/drawing/2014/main" id="{BCF144E3-F322-4496-87EE-8035011D1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1570255"/>
            <a:ext cx="8895600" cy="3030064"/>
          </a:xfrm>
          <a:prstGeom prst="rect">
            <a:avLst/>
          </a:prstGeom>
        </p:spPr>
      </p:pic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3704147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the sub-line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2844862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Section start slide</a:t>
            </a:r>
            <a:br>
              <a:rPr lang="en-GB"/>
            </a:br>
            <a:r>
              <a:rPr lang="en-GB"/>
              <a:t>with b/w GIZ key visual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F569824-8B73-4A2E-B4EF-29A198DE52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40C7464-2E6B-420A-8943-567BDD6494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Datumsplatzhalter 6">
            <a:extLst>
              <a:ext uri="{FF2B5EF4-FFF2-40B4-BE49-F238E27FC236}">
                <a16:creationId xmlns:a16="http://schemas.microsoft.com/office/drawing/2014/main" id="{0E9C3657-A480-49A9-AC5D-4C78A804D35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bs-Latn-BA"/>
              <a:t>08</a:t>
            </a:r>
            <a:r>
              <a:rPr lang="en-GB"/>
              <a:t> J</a:t>
            </a:r>
            <a:r>
              <a:rPr lang="bs-Latn-BA"/>
              <a:t>ul</a:t>
            </a:r>
            <a:r>
              <a:rPr lang="en-GB"/>
              <a:t>. 20</a:t>
            </a:r>
            <a:r>
              <a:rPr lang="bs-Latn-BA"/>
              <a:t>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77523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4476494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/>
              <a:t>.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1570255"/>
            <a:ext cx="8893865" cy="3030064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Section start slide</a:t>
            </a:r>
            <a:br>
              <a:rPr lang="en-GB"/>
            </a:br>
            <a:r>
              <a:rPr lang="en-GB"/>
              <a:t>with background photo (interchangeable)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7497022" y="1475105"/>
            <a:ext cx="1246909" cy="860367"/>
          </a:xfrm>
          <a:prstGeom prst="rect">
            <a:avLst/>
          </a:prstGeom>
        </p:spPr>
      </p:pic>
      <p:sp>
        <p:nvSpPr>
          <p:cNvPr id="28" name="Subline">
            <a:extLst>
              <a:ext uri="{FF2B5EF4-FFF2-40B4-BE49-F238E27FC236}">
                <a16:creationId xmlns:a16="http://schemas.microsoft.com/office/drawing/2014/main" id="{6699B1E5-C447-4674-92BB-C2A1F3ADCF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3704147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the sub-line</a:t>
            </a:r>
          </a:p>
        </p:txBody>
      </p:sp>
      <p:sp>
        <p:nvSpPr>
          <p:cNvPr id="29" name="1.">
            <a:extLst>
              <a:ext uri="{FF2B5EF4-FFF2-40B4-BE49-F238E27FC236}">
                <a16:creationId xmlns:a16="http://schemas.microsoft.com/office/drawing/2014/main" id="{DF731E94-BC4E-4147-8280-79F13CCEF08B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30" name="2.">
            <a:extLst>
              <a:ext uri="{FF2B5EF4-FFF2-40B4-BE49-F238E27FC236}">
                <a16:creationId xmlns:a16="http://schemas.microsoft.com/office/drawing/2014/main" id="{6B919EA4-50E9-46C9-AC5A-76AC20E25106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31" name="3.">
            <a:extLst>
              <a:ext uri="{FF2B5EF4-FFF2-40B4-BE49-F238E27FC236}">
                <a16:creationId xmlns:a16="http://schemas.microsoft.com/office/drawing/2014/main" id="{36FCB48E-A225-433E-9552-1EC05D2E90CB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sp>
        <p:nvSpPr>
          <p:cNvPr id="32" name="how">
            <a:extLst>
              <a:ext uri="{FF2B5EF4-FFF2-40B4-BE49-F238E27FC236}">
                <a16:creationId xmlns:a16="http://schemas.microsoft.com/office/drawing/2014/main" id="{308DC210-80AE-4E96-8C9E-08E1D0F3C4B1}"/>
              </a:ext>
            </a:extLst>
          </p:cNvPr>
          <p:cNvSpPr txBox="1"/>
          <p:nvPr userDrawn="1"/>
        </p:nvSpPr>
        <p:spPr bwMode="gray">
          <a:xfrm>
            <a:off x="-2857397" y="177800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Select ‘Home / Reset ’.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>
                <a:solidFill>
                  <a:schemeClr val="bg1">
                    <a:lumMod val="50000"/>
                  </a:schemeClr>
                </a:solidFill>
              </a:rPr>
              <a:t>If required, edit the section under ‘Format/Crop ’.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EDF0250-D30F-4BC8-BDE1-DB1BD325237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8F0E3FB-E27A-4457-B526-B2D2906906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3" name="Grafik 2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AFC53F5D-C099-4AB8-BEA0-0C0599C54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418" r="36621"/>
          <a:stretch/>
        </p:blipFill>
        <p:spPr>
          <a:xfrm>
            <a:off x="7497546" y="772118"/>
            <a:ext cx="387893" cy="590931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71BF95A1-C507-454F-AD5B-C1AE17A76F07}"/>
              </a:ext>
            </a:extLst>
          </p:cNvPr>
          <p:cNvGrpSpPr/>
          <p:nvPr userDrawn="1"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34" name="Grafik 3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355A07BF-0F32-412A-AAD2-48911D07B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B2564D52-B4AC-4D61-B46E-BE3CE7851C95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6" name="Rechteck">
            <a:extLst>
              <a:ext uri="{FF2B5EF4-FFF2-40B4-BE49-F238E27FC236}">
                <a16:creationId xmlns:a16="http://schemas.microsoft.com/office/drawing/2014/main" id="{9A38222B-6179-4D47-87DD-F77D00C82A5F}"/>
              </a:ext>
            </a:extLst>
          </p:cNvPr>
          <p:cNvSpPr/>
          <p:nvPr userDrawn="1"/>
        </p:nvSpPr>
        <p:spPr bwMode="gray">
          <a:xfrm>
            <a:off x="7530036" y="959758"/>
            <a:ext cx="334720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Datumsplatzhalter 6">
            <a:extLst>
              <a:ext uri="{FF2B5EF4-FFF2-40B4-BE49-F238E27FC236}">
                <a16:creationId xmlns:a16="http://schemas.microsoft.com/office/drawing/2014/main" id="{D8114665-1A75-457C-951C-5971FD5D87C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bs-Latn-BA"/>
              <a:t>08</a:t>
            </a:r>
            <a:r>
              <a:rPr lang="en-GB"/>
              <a:t> J</a:t>
            </a:r>
            <a:r>
              <a:rPr lang="bs-Latn-BA"/>
              <a:t>ul</a:t>
            </a:r>
            <a:r>
              <a:rPr lang="en-GB"/>
              <a:t>. 20</a:t>
            </a:r>
            <a:r>
              <a:rPr lang="bs-Latn-BA"/>
              <a:t>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18847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:a16="http://schemas.microsoft.com/office/drawing/2014/main" id="{9F0F5CEA-886E-4B05-93BC-F96F6B5DF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8692041" y="4778859"/>
            <a:ext cx="309835" cy="237625"/>
          </a:xfrm>
          <a:prstGeom prst="rect">
            <a:avLst/>
          </a:prstGeom>
        </p:spPr>
      </p:pic>
      <p:sp>
        <p:nvSpPr>
          <p:cNvPr id="15" name="bar">
            <a:extLst>
              <a:ext uri="{FF2B5EF4-FFF2-40B4-BE49-F238E27FC236}">
                <a16:creationId xmlns:a16="http://schemas.microsoft.com/office/drawing/2014/main" id="{49D9F131-2158-4CE8-878F-18E76BB55EA7}"/>
              </a:ext>
            </a:extLst>
          </p:cNvPr>
          <p:cNvSpPr/>
          <p:nvPr userDrawn="1"/>
        </p:nvSpPr>
        <p:spPr bwMode="gray">
          <a:xfrm>
            <a:off x="8167688" y="4600319"/>
            <a:ext cx="849312" cy="518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Fußzeile">
            <a:extLst>
              <a:ext uri="{FF2B5EF4-FFF2-40B4-BE49-F238E27FC236}">
                <a16:creationId xmlns:a16="http://schemas.microsoft.com/office/drawing/2014/main" id="{19B70EF4-7BC8-4A19-AF2F-964767328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846523" y="4926383"/>
            <a:ext cx="5775978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Titel of the presentation</a:t>
            </a:r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id="{6ED51528-C082-4A1A-9A13-B0D2B18590A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59417" y="4926383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6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bs-Latn-BA"/>
              <a:t>08</a:t>
            </a:r>
            <a:r>
              <a:rPr lang="en-GB"/>
              <a:t> </a:t>
            </a:r>
            <a:r>
              <a:rPr lang="bs-Latn-BA"/>
              <a:t>Jul</a:t>
            </a:r>
            <a:r>
              <a:rPr lang="en-GB"/>
              <a:t>. 20</a:t>
            </a:r>
            <a:r>
              <a:rPr lang="bs-Latn-BA"/>
              <a:t>20</a:t>
            </a:r>
            <a:endParaRPr lang="en-GB"/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4CDA9225-2A86-4401-A66D-D1B6B89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449817" y="4926383"/>
            <a:ext cx="450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600" spc="38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Trennlinie 2">
            <a:extLst>
              <a:ext uri="{FF2B5EF4-FFF2-40B4-BE49-F238E27FC236}">
                <a16:creationId xmlns:a16="http://schemas.microsoft.com/office/drawing/2014/main" id="{BA7763BA-D29F-4859-88A9-E457D7D0500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708149" y="4931713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rennline 1">
            <a:extLst>
              <a:ext uri="{FF2B5EF4-FFF2-40B4-BE49-F238E27FC236}">
                <a16:creationId xmlns:a16="http://schemas.microsoft.com/office/drawing/2014/main" id="{D7B3BF4D-6640-4657-BD72-5F4E0852873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17820" y="4931714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"/>
          <p:cNvSpPr>
            <a:spLocks noGrp="1"/>
          </p:cNvSpPr>
          <p:nvPr>
            <p:ph type="body" idx="1"/>
          </p:nvPr>
        </p:nvSpPr>
        <p:spPr bwMode="gray">
          <a:xfrm>
            <a:off x="449818" y="1020969"/>
            <a:ext cx="7172684" cy="3495470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2" name="Headline">
            <a:extLst>
              <a:ext uri="{FF2B5EF4-FFF2-40B4-BE49-F238E27FC236}">
                <a16:creationId xmlns:a16="http://schemas.microsoft.com/office/drawing/2014/main" id="{288DB87F-225C-44F9-8B2F-85DB9A3E08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240212"/>
            <a:ext cx="7172684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/>
          <a:p>
            <a:r>
              <a:rPr lang="en-GB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40397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814" r:id="rId2"/>
    <p:sldLayoutId id="2147483815" r:id="rId3"/>
    <p:sldLayoutId id="2147483818" r:id="rId4"/>
    <p:sldLayoutId id="2147483819" r:id="rId5"/>
    <p:sldLayoutId id="2147483858" r:id="rId6"/>
    <p:sldLayoutId id="2147483859" r:id="rId7"/>
    <p:sldLayoutId id="2147483824" r:id="rId8"/>
    <p:sldLayoutId id="2147483822" r:id="rId9"/>
    <p:sldLayoutId id="2147483823" r:id="rId10"/>
    <p:sldLayoutId id="2147483821" r:id="rId11"/>
    <p:sldLayoutId id="2147483826" r:id="rId12"/>
    <p:sldLayoutId id="2147483827" r:id="rId13"/>
    <p:sldLayoutId id="2147483825" r:id="rId14"/>
    <p:sldLayoutId id="2147483829" r:id="rId15"/>
    <p:sldLayoutId id="2147483838" r:id="rId16"/>
    <p:sldLayoutId id="2147483832" r:id="rId17"/>
    <p:sldLayoutId id="2147483828" r:id="rId18"/>
    <p:sldLayoutId id="2147483830" r:id="rId19"/>
    <p:sldLayoutId id="2147483831" r:id="rId20"/>
    <p:sldLayoutId id="2147483834" r:id="rId21"/>
    <p:sldLayoutId id="2147483835" r:id="rId22"/>
    <p:sldLayoutId id="2147483836" r:id="rId23"/>
    <p:sldLayoutId id="2147483837" r:id="rId24"/>
    <p:sldLayoutId id="2147483839" r:id="rId25"/>
    <p:sldLayoutId id="2147483852" r:id="rId26"/>
    <p:sldLayoutId id="2147483843" r:id="rId27"/>
    <p:sldLayoutId id="2147483847" r:id="rId28"/>
    <p:sldLayoutId id="2147483846" r:id="rId29"/>
    <p:sldLayoutId id="2147483841" r:id="rId30"/>
    <p:sldLayoutId id="2147483842" r:id="rId31"/>
    <p:sldLayoutId id="2147483857" r:id="rId32"/>
    <p:sldLayoutId id="2147483856" r:id="rId33"/>
    <p:sldLayoutId id="2147483840" r:id="rId34"/>
  </p:sldLayoutIdLst>
  <p:transition>
    <p:fade/>
  </p:transition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6213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Symbol" panose="05050102010706020507" pitchFamily="18" charset="2"/>
        <a:buChar char="-"/>
        <a:defRPr lang="de-DE" sz="11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8" userDrawn="1">
          <p15:clr>
            <a:srgbClr val="F26B43"/>
          </p15:clr>
        </p15:guide>
        <p15:guide id="5" orient="horz" pos="3162" userDrawn="1">
          <p15:clr>
            <a:srgbClr val="F26B43"/>
          </p15:clr>
        </p15:guide>
        <p15:guide id="7" pos="5680" userDrawn="1">
          <p15:clr>
            <a:srgbClr val="F26B43"/>
          </p15:clr>
        </p15:guide>
        <p15:guide id="8" pos="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E8844CF-EE31-4AFB-91E4-4B2E90E5DB9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99848" y="1343071"/>
            <a:ext cx="7971711" cy="1634294"/>
          </a:xfrm>
        </p:spPr>
        <p:txBody>
          <a:bodyPr/>
          <a:lstStyle/>
          <a:p>
            <a:r>
              <a:rPr lang="hr-HR" dirty="0"/>
              <a:t>Javni poziv za prijavu projektne ideje za projekte zajednica obnovljive energije (ZOE)</a:t>
            </a:r>
            <a:br>
              <a:rPr lang="bs-Latn-BA" dirty="0"/>
            </a:br>
            <a:br>
              <a:rPr lang="bs-Latn-BA" dirty="0"/>
            </a:br>
            <a:r>
              <a:rPr lang="bs-Latn-BA" sz="2000" dirty="0"/>
              <a:t>Podprojekat „Demonstracija inovativnih procesa </a:t>
            </a:r>
            <a:br>
              <a:rPr lang="bs-Latn-BA" sz="2000" dirty="0"/>
            </a:br>
            <a:r>
              <a:rPr lang="bs-Latn-BA" sz="2000" dirty="0"/>
              <a:t>za poticanje obnovljivih izvora energije u BiH“</a:t>
            </a:r>
            <a:endParaRPr lang="en-GB" dirty="0">
              <a:cs typeface="Arial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FE7759-2D9C-4F55-90D1-353B2E6885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99848" y="2775458"/>
            <a:ext cx="7970837" cy="592470"/>
          </a:xfrm>
        </p:spPr>
        <p:txBody>
          <a:bodyPr vert="horz" lIns="0" tIns="0" rIns="72000" bIns="0" rtlCol="0" anchor="t">
            <a:spAutoFit/>
          </a:bodyPr>
          <a:lstStyle/>
          <a:p>
            <a:endParaRPr lang="en-US" dirty="0"/>
          </a:p>
          <a:p>
            <a:r>
              <a:rPr lang="en-US" dirty="0" err="1"/>
              <a:t>Dekarbonizacija</a:t>
            </a:r>
            <a:r>
              <a:rPr lang="en-US" dirty="0"/>
              <a:t> </a:t>
            </a:r>
            <a:r>
              <a:rPr lang="en-US" dirty="0" err="1"/>
              <a:t>energetskog</a:t>
            </a:r>
            <a:r>
              <a:rPr lang="en-US" dirty="0"/>
              <a:t> </a:t>
            </a:r>
            <a:r>
              <a:rPr lang="en-US" dirty="0" err="1"/>
              <a:t>sektora</a:t>
            </a:r>
            <a:r>
              <a:rPr lang="en-US" dirty="0"/>
              <a:t> u </a:t>
            </a:r>
            <a:r>
              <a:rPr lang="en-US" dirty="0" err="1"/>
              <a:t>BiH</a:t>
            </a:r>
            <a:r>
              <a:rPr lang="en-US" dirty="0"/>
              <a:t> </a:t>
            </a:r>
            <a:r>
              <a:rPr lang="en-GB" dirty="0"/>
              <a:t>| </a:t>
            </a:r>
            <a:r>
              <a:rPr lang="bs-Latn-BA" dirty="0"/>
              <a:t>25.08</a:t>
            </a:r>
            <a:r>
              <a:rPr lang="en-GB" dirty="0"/>
              <a:t>.2020.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303556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5B68-6E81-45F7-A6B3-D9277A03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16" y="202112"/>
            <a:ext cx="8567183" cy="540544"/>
          </a:xfrm>
        </p:spPr>
        <p:txBody>
          <a:bodyPr vert="horz" lIns="0" tIns="0" rIns="72000" bIns="0" rtlCol="0" anchor="b">
            <a:noAutofit/>
          </a:bodyPr>
          <a:lstStyle/>
          <a:p>
            <a:r>
              <a:rPr lang="pl-PL" dirty="0"/>
              <a:t>Odabir projekata</a:t>
            </a:r>
            <a:r>
              <a:rPr lang="en-US" dirty="0"/>
              <a:t> za 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planove</a:t>
            </a:r>
            <a:r>
              <a:rPr lang="bs-Latn-BA" dirty="0"/>
              <a:t> ZOE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5D824-900F-4C14-8CE4-9386A68C7F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B4B5C0-1B30-47F3-B29C-B76D11581E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00" t="25630" r="24000" b="9778"/>
          <a:stretch/>
        </p:blipFill>
        <p:spPr>
          <a:xfrm>
            <a:off x="449816" y="1671988"/>
            <a:ext cx="2740002" cy="1933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ACD444-6B6B-4A1C-A14E-91525EAC5687}"/>
              </a:ext>
            </a:extLst>
          </p:cNvPr>
          <p:cNvSpPr/>
          <p:nvPr/>
        </p:nvSpPr>
        <p:spPr>
          <a:xfrm>
            <a:off x="595514" y="2397317"/>
            <a:ext cx="1140779" cy="4849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24D7AF03-0FE9-4582-A4DD-956F1062FE29}"/>
              </a:ext>
            </a:extLst>
          </p:cNvPr>
          <p:cNvCxnSpPr>
            <a:cxnSpLocks/>
          </p:cNvCxnSpPr>
          <p:nvPr/>
        </p:nvCxnSpPr>
        <p:spPr>
          <a:xfrm flipV="1">
            <a:off x="653143" y="2882276"/>
            <a:ext cx="2796988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7F48ECE-07D6-4D99-B237-40AC5000B48E}"/>
              </a:ext>
            </a:extLst>
          </p:cNvPr>
          <p:cNvSpPr txBox="1"/>
          <p:nvPr/>
        </p:nvSpPr>
        <p:spPr>
          <a:xfrm>
            <a:off x="3545281" y="3673916"/>
            <a:ext cx="4833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000" i="1" dirty="0">
                <a:latin typeface="+mj-lt"/>
                <a:cs typeface="Times New Roman" panose="02020603050405020304" pitchFamily="18" charset="0"/>
              </a:rPr>
              <a:t>Kontribucija → krovna konstrukcija za FNE, finansiranje tehničkih elemenata OIE postrojenja, upravljanje projektom, ishodovanje dozvola,...</a:t>
            </a:r>
            <a:endParaRPr lang="de-DE" sz="1000" i="1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0826C8-4E06-4EF8-954F-2000762B74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70" t="37796" r="22773" b="24620"/>
          <a:stretch/>
        </p:blipFill>
        <p:spPr>
          <a:xfrm>
            <a:off x="3537555" y="1671988"/>
            <a:ext cx="4833257" cy="193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4240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5B68-6E81-45F7-A6B3-D9277A03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16" y="202112"/>
            <a:ext cx="8567183" cy="540544"/>
          </a:xfrm>
        </p:spPr>
        <p:txBody>
          <a:bodyPr vert="horz" lIns="0" tIns="0" rIns="72000" bIns="0" rtlCol="0" anchor="b">
            <a:noAutofit/>
          </a:bodyPr>
          <a:lstStyle/>
          <a:p>
            <a:r>
              <a:rPr lang="pl-PL" dirty="0"/>
              <a:t>Odabir projekata</a:t>
            </a:r>
            <a:r>
              <a:rPr lang="en-US" dirty="0"/>
              <a:t> za 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planove</a:t>
            </a:r>
            <a:r>
              <a:rPr lang="bs-Latn-BA" dirty="0"/>
              <a:t> ZOE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5D824-900F-4C14-8CE4-9386A68C7F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B4B5C0-1B30-47F3-B29C-B76D11581E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00" t="25630" r="24000" b="9778"/>
          <a:stretch/>
        </p:blipFill>
        <p:spPr>
          <a:xfrm>
            <a:off x="489280" y="1670863"/>
            <a:ext cx="2740002" cy="1933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ACD444-6B6B-4A1C-A14E-91525EAC5687}"/>
              </a:ext>
            </a:extLst>
          </p:cNvPr>
          <p:cNvSpPr/>
          <p:nvPr/>
        </p:nvSpPr>
        <p:spPr>
          <a:xfrm>
            <a:off x="634978" y="2909864"/>
            <a:ext cx="1140779" cy="5475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24D7AF03-0FE9-4582-A4DD-956F1062FE29}"/>
              </a:ext>
            </a:extLst>
          </p:cNvPr>
          <p:cNvCxnSpPr>
            <a:cxnSpLocks/>
          </p:cNvCxnSpPr>
          <p:nvPr/>
        </p:nvCxnSpPr>
        <p:spPr>
          <a:xfrm>
            <a:off x="869340" y="3457455"/>
            <a:ext cx="2885353" cy="127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7F48ECE-07D6-4D99-B237-40AC5000B48E}"/>
              </a:ext>
            </a:extLst>
          </p:cNvPr>
          <p:cNvSpPr txBox="1"/>
          <p:nvPr/>
        </p:nvSpPr>
        <p:spPr>
          <a:xfrm>
            <a:off x="3754693" y="3874368"/>
            <a:ext cx="5073996" cy="243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000" i="1" dirty="0">
                <a:latin typeface="+mj-lt"/>
                <a:cs typeface="Times New Roman" panose="02020603050405020304" pitchFamily="18" charset="0"/>
              </a:rPr>
              <a:t>Organizaciona forma → Energetka zadruga, JPP, JKP, DOO</a:t>
            </a:r>
            <a:endParaRPr lang="de-DE" sz="1000" i="1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461A4E-4B73-442B-8515-9C1C2A8A03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22" t="36004" r="22521" b="15593"/>
          <a:stretch/>
        </p:blipFill>
        <p:spPr>
          <a:xfrm>
            <a:off x="3821463" y="1428855"/>
            <a:ext cx="4833257" cy="24896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646EAD-8252-4F69-A1D6-846EC4EE3EAF}"/>
              </a:ext>
            </a:extLst>
          </p:cNvPr>
          <p:cNvSpPr txBox="1"/>
          <p:nvPr/>
        </p:nvSpPr>
        <p:spPr>
          <a:xfrm>
            <a:off x="3754692" y="4120589"/>
            <a:ext cx="54172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000" i="1" dirty="0">
                <a:latin typeface="+mj-lt"/>
                <a:cs typeface="Times New Roman" panose="02020603050405020304" pitchFamily="18" charset="0"/>
              </a:rPr>
              <a:t>Karakteristike projekta → Tehnologija, snaga, procijenjena investicija</a:t>
            </a:r>
            <a:r>
              <a:rPr lang="en-US" sz="1000" i="1" dirty="0">
                <a:latin typeface="+mj-lt"/>
                <a:cs typeface="Times New Roman" panose="02020603050405020304" pitchFamily="18" charset="0"/>
              </a:rPr>
              <a:t>,…</a:t>
            </a:r>
            <a:endParaRPr lang="bs-Latn-BA" sz="1000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4FA6C1-6775-4415-9818-18DB6538E393}"/>
              </a:ext>
            </a:extLst>
          </p:cNvPr>
          <p:cNvSpPr txBox="1"/>
          <p:nvPr/>
        </p:nvSpPr>
        <p:spPr>
          <a:xfrm>
            <a:off x="3726755" y="4366810"/>
            <a:ext cx="5417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000" i="1" dirty="0">
                <a:latin typeface="+mj-lt"/>
                <a:cs typeface="Times New Roman" panose="02020603050405020304" pitchFamily="18" charset="0"/>
              </a:rPr>
              <a:t>Prikupljanje finansijskih sredstava → Finansijski doprinos članova zajednice, Crowdfunding, Kreditno zaduženje nosioca projektne ideje, drugo (navesti) </a:t>
            </a:r>
            <a:endParaRPr lang="de-DE" sz="1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117305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5B68-6E81-45F7-A6B3-D9277A03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16" y="202112"/>
            <a:ext cx="8567183" cy="540544"/>
          </a:xfrm>
        </p:spPr>
        <p:txBody>
          <a:bodyPr vert="horz" lIns="0" tIns="0" rIns="72000" bIns="0" rtlCol="0" anchor="b">
            <a:noAutofit/>
          </a:bodyPr>
          <a:lstStyle/>
          <a:p>
            <a:r>
              <a:rPr lang="pl-PL" dirty="0"/>
              <a:t>Odabir projekata</a:t>
            </a:r>
            <a:r>
              <a:rPr lang="en-US" dirty="0"/>
              <a:t> za 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planove</a:t>
            </a:r>
            <a:r>
              <a:rPr lang="bs-Latn-BA" dirty="0"/>
              <a:t> ZOE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5D824-900F-4C14-8CE4-9386A68C7F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B4B5C0-1B30-47F3-B29C-B76D11581E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00" t="25630" r="24000" b="9778"/>
          <a:stretch/>
        </p:blipFill>
        <p:spPr>
          <a:xfrm>
            <a:off x="449816" y="1605212"/>
            <a:ext cx="2740002" cy="1933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ACD444-6B6B-4A1C-A14E-91525EAC5687}"/>
              </a:ext>
            </a:extLst>
          </p:cNvPr>
          <p:cNvSpPr/>
          <p:nvPr/>
        </p:nvSpPr>
        <p:spPr>
          <a:xfrm>
            <a:off x="1935583" y="1928034"/>
            <a:ext cx="1140779" cy="334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24D7AF03-0FE9-4582-A4DD-956F1062FE29}"/>
              </a:ext>
            </a:extLst>
          </p:cNvPr>
          <p:cNvCxnSpPr>
            <a:cxnSpLocks/>
          </p:cNvCxnSpPr>
          <p:nvPr/>
        </p:nvCxnSpPr>
        <p:spPr>
          <a:xfrm flipV="1">
            <a:off x="1935583" y="2262198"/>
            <a:ext cx="2011825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7F48ECE-07D6-4D99-B237-40AC5000B48E}"/>
              </a:ext>
            </a:extLst>
          </p:cNvPr>
          <p:cNvSpPr txBox="1"/>
          <p:nvPr/>
        </p:nvSpPr>
        <p:spPr>
          <a:xfrm>
            <a:off x="4026236" y="2825593"/>
            <a:ext cx="54172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000" i="1" dirty="0">
                <a:latin typeface="+mj-lt"/>
                <a:cs typeface="Times New Roman" panose="02020603050405020304" pitchFamily="18" charset="0"/>
              </a:rPr>
              <a:t>Cilj projekta → npr. Zadovoljenje vlastitih potreba za električnom energijom </a:t>
            </a:r>
            <a:endParaRPr lang="de-DE" sz="1000" i="1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66B1C-D260-4B4D-B3EE-472D286D86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22" t="36452" r="22521" b="38002"/>
          <a:stretch/>
        </p:blipFill>
        <p:spPr>
          <a:xfrm>
            <a:off x="4026236" y="1423680"/>
            <a:ext cx="4833257" cy="13139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46F40A-414D-45AD-8C51-47C1DBFC8E6F}"/>
              </a:ext>
            </a:extLst>
          </p:cNvPr>
          <p:cNvSpPr txBox="1"/>
          <p:nvPr/>
        </p:nvSpPr>
        <p:spPr>
          <a:xfrm>
            <a:off x="4026235" y="3271524"/>
            <a:ext cx="4833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000" i="1" dirty="0">
                <a:latin typeface="+mj-lt"/>
                <a:cs typeface="Times New Roman" panose="02020603050405020304" pitchFamily="18" charset="0"/>
              </a:rPr>
              <a:t>Koristi projekta → okolišne koristi, privredne koristi, društvene koristi za članove i lokalna područja na kojima projekat djeluje (ne finansijsku korist) </a:t>
            </a:r>
            <a:endParaRPr lang="de-DE" sz="1000" i="1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C2DC06-3102-4786-8751-3BD0C392C255}"/>
              </a:ext>
            </a:extLst>
          </p:cNvPr>
          <p:cNvSpPr txBox="1"/>
          <p:nvPr/>
        </p:nvSpPr>
        <p:spPr>
          <a:xfrm>
            <a:off x="4026235" y="3753661"/>
            <a:ext cx="5417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000" i="1" dirty="0">
                <a:latin typeface="+mj-lt"/>
                <a:cs typeface="Times New Roman" panose="02020603050405020304" pitchFamily="18" charset="0"/>
              </a:rPr>
              <a:t>Namjena projekta → proizvodnja, potrošnja, skladištenje, prodaja, razmjena električne energije</a:t>
            </a:r>
            <a:endParaRPr lang="de-DE" sz="1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973454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5B68-6E81-45F7-A6B3-D9277A03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16" y="202112"/>
            <a:ext cx="8567183" cy="540544"/>
          </a:xfrm>
        </p:spPr>
        <p:txBody>
          <a:bodyPr vert="horz" lIns="0" tIns="0" rIns="72000" bIns="0" rtlCol="0" anchor="b">
            <a:noAutofit/>
          </a:bodyPr>
          <a:lstStyle/>
          <a:p>
            <a:r>
              <a:rPr lang="pl-PL" dirty="0"/>
              <a:t>Odabir projekata</a:t>
            </a:r>
            <a:r>
              <a:rPr lang="en-US" dirty="0"/>
              <a:t> za 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planove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5D824-900F-4C14-8CE4-9386A68C7F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582FFC-AD1D-464F-9C2E-0CE3389EC9E8}"/>
              </a:ext>
            </a:extLst>
          </p:cNvPr>
          <p:cNvSpPr/>
          <p:nvPr/>
        </p:nvSpPr>
        <p:spPr>
          <a:xfrm>
            <a:off x="1230611" y="1955128"/>
            <a:ext cx="1402080" cy="1516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s-Latn-BA" sz="1000" dirty="0"/>
              <a:t>Članovi tehničke radne grupe i DecES</a:t>
            </a:r>
          </a:p>
          <a:p>
            <a:pPr lvl="0"/>
            <a:endParaRPr lang="bs-Latn-BA" sz="1000" dirty="0"/>
          </a:p>
          <a:p>
            <a:pPr lvl="0"/>
            <a:r>
              <a:rPr lang="bs-Latn-BA" sz="1000" dirty="0"/>
              <a:t>(Definisani kriteriji)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B2BC7D-7373-4605-8A2B-AD82D58B7F9E}"/>
              </a:ext>
            </a:extLst>
          </p:cNvPr>
          <p:cNvSpPr/>
          <p:nvPr/>
        </p:nvSpPr>
        <p:spPr>
          <a:xfrm>
            <a:off x="4498070" y="1955128"/>
            <a:ext cx="1402080" cy="1516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1000" dirty="0"/>
              <a:t>Nosioci projektne ideje, DecES, članovi teh. radne grupe</a:t>
            </a:r>
          </a:p>
          <a:p>
            <a:endParaRPr lang="bs-Latn-BA" sz="1000" dirty="0"/>
          </a:p>
          <a:p>
            <a:r>
              <a:rPr lang="bs-Latn-BA" sz="1000" dirty="0"/>
              <a:t>MS Teams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AF933D-08B8-4944-A555-DE306D6761AB}"/>
              </a:ext>
            </a:extLst>
          </p:cNvPr>
          <p:cNvSpPr/>
          <p:nvPr/>
        </p:nvSpPr>
        <p:spPr>
          <a:xfrm>
            <a:off x="2840705" y="1955128"/>
            <a:ext cx="1402080" cy="1516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s-Latn-BA" sz="1000" dirty="0"/>
              <a:t>Prema definisanim kriterijima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680C6D-5B31-4A3A-8FD3-1F928E35FA59}"/>
              </a:ext>
            </a:extLst>
          </p:cNvPr>
          <p:cNvSpPr/>
          <p:nvPr/>
        </p:nvSpPr>
        <p:spPr>
          <a:xfrm>
            <a:off x="1736285" y="1095712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Latn-BA" sz="1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endParaRPr lang="de-DE" sz="1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71FDDA-73D3-471E-B9D9-64A52845D7CC}"/>
              </a:ext>
            </a:extLst>
          </p:cNvPr>
          <p:cNvSpPr/>
          <p:nvPr/>
        </p:nvSpPr>
        <p:spPr>
          <a:xfrm>
            <a:off x="3387179" y="1095712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Latn-BA" sz="1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  <a:endParaRPr lang="de-DE" sz="1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960A49-0D9F-4535-8A22-38D5CA09E947}"/>
              </a:ext>
            </a:extLst>
          </p:cNvPr>
          <p:cNvSpPr/>
          <p:nvPr/>
        </p:nvSpPr>
        <p:spPr>
          <a:xfrm>
            <a:off x="4996487" y="1060778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Latn-BA" sz="1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endParaRPr lang="de-DE" sz="1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039E55-3E55-4C54-849C-5667357CD405}"/>
              </a:ext>
            </a:extLst>
          </p:cNvPr>
          <p:cNvSpPr txBox="1"/>
          <p:nvPr/>
        </p:nvSpPr>
        <p:spPr>
          <a:xfrm>
            <a:off x="1131188" y="1438143"/>
            <a:ext cx="160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000" b="1" dirty="0"/>
              <a:t>Analiza prikupljenih prijava</a:t>
            </a:r>
            <a:endParaRPr lang="de-DE" sz="10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E2E4DD1-B1FB-4DD1-96CD-4DD8BC2BF6C8}"/>
              </a:ext>
            </a:extLst>
          </p:cNvPr>
          <p:cNvSpPr/>
          <p:nvPr/>
        </p:nvSpPr>
        <p:spPr>
          <a:xfrm>
            <a:off x="1230611" y="3530307"/>
            <a:ext cx="1402080" cy="35973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s-Latn-BA" sz="1000" dirty="0"/>
              <a:t>30.09. - 07.10.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6D6234-658B-4EEC-AEEB-2F467AAA461F}"/>
              </a:ext>
            </a:extLst>
          </p:cNvPr>
          <p:cNvSpPr/>
          <p:nvPr/>
        </p:nvSpPr>
        <p:spPr>
          <a:xfrm>
            <a:off x="2840705" y="3518080"/>
            <a:ext cx="1402080" cy="35973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s-Latn-BA" sz="1000" dirty="0"/>
              <a:t>14.10.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AC3CA0-C584-4D0E-A12A-2498A89F714B}"/>
              </a:ext>
            </a:extLst>
          </p:cNvPr>
          <p:cNvSpPr txBox="1"/>
          <p:nvPr/>
        </p:nvSpPr>
        <p:spPr>
          <a:xfrm>
            <a:off x="2881505" y="1450058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000" b="1" dirty="0"/>
              <a:t>Preliminarni odabir ideja</a:t>
            </a:r>
            <a:endParaRPr lang="de-DE" sz="10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9F7667-388B-40F0-B073-B4483C27F170}"/>
              </a:ext>
            </a:extLst>
          </p:cNvPr>
          <p:cNvSpPr txBox="1"/>
          <p:nvPr/>
        </p:nvSpPr>
        <p:spPr>
          <a:xfrm>
            <a:off x="4437473" y="1403489"/>
            <a:ext cx="1402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000" b="1" dirty="0"/>
              <a:t>Održavanje intervjua</a:t>
            </a:r>
            <a:endParaRPr lang="de-DE" sz="10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FB1803-EABF-40FB-9455-90EAD5736F32}"/>
              </a:ext>
            </a:extLst>
          </p:cNvPr>
          <p:cNvSpPr/>
          <p:nvPr/>
        </p:nvSpPr>
        <p:spPr>
          <a:xfrm>
            <a:off x="4498070" y="3530307"/>
            <a:ext cx="1402080" cy="35973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s-Latn-BA" sz="1000" dirty="0"/>
              <a:t>17.-28.10.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0956FC-7A59-40A6-BA34-2AB7BE69231D}"/>
              </a:ext>
            </a:extLst>
          </p:cNvPr>
          <p:cNvSpPr/>
          <p:nvPr/>
        </p:nvSpPr>
        <p:spPr>
          <a:xfrm>
            <a:off x="6168761" y="1955128"/>
            <a:ext cx="1402080" cy="1516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1000" dirty="0"/>
              <a:t>Obavještenje aplikanata (E-mail)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BE561C-D0B4-46D0-B1CA-1F1362403EA1}"/>
              </a:ext>
            </a:extLst>
          </p:cNvPr>
          <p:cNvSpPr/>
          <p:nvPr/>
        </p:nvSpPr>
        <p:spPr>
          <a:xfrm>
            <a:off x="6617485" y="1060778"/>
            <a:ext cx="3834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Latn-BA" sz="1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endParaRPr lang="de-DE" sz="1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B9902D-85C6-4E31-9599-D6908A811EB2}"/>
              </a:ext>
            </a:extLst>
          </p:cNvPr>
          <p:cNvSpPr txBox="1"/>
          <p:nvPr/>
        </p:nvSpPr>
        <p:spPr>
          <a:xfrm>
            <a:off x="6108164" y="1403489"/>
            <a:ext cx="1402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000" b="1" dirty="0"/>
              <a:t>Odabir dvije projektne ideje</a:t>
            </a:r>
            <a:endParaRPr lang="de-DE" sz="1000" b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83E8CD5-749D-446E-A78E-0595042D84EF}"/>
              </a:ext>
            </a:extLst>
          </p:cNvPr>
          <p:cNvSpPr/>
          <p:nvPr/>
        </p:nvSpPr>
        <p:spPr>
          <a:xfrm>
            <a:off x="6168761" y="3530307"/>
            <a:ext cx="1402080" cy="35973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s-Latn-BA" sz="1000" dirty="0"/>
              <a:t>04.11.</a:t>
            </a:r>
          </a:p>
        </p:txBody>
      </p:sp>
    </p:spTree>
    <p:extLst>
      <p:ext uri="{BB962C8B-B14F-4D97-AF65-F5344CB8AC3E}">
        <p14:creationId xmlns:p14="http://schemas.microsoft.com/office/powerpoint/2010/main" val="35475828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5B68-6E81-45F7-A6B3-D9277A03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16" y="202112"/>
            <a:ext cx="8567183" cy="540544"/>
          </a:xfrm>
        </p:spPr>
        <p:txBody>
          <a:bodyPr vert="horz" lIns="0" tIns="0" rIns="72000" bIns="0" rtlCol="0" anchor="b">
            <a:noAutofit/>
          </a:bodyPr>
          <a:lstStyle/>
          <a:p>
            <a:r>
              <a:rPr lang="bs-Latn-BA" dirty="0"/>
              <a:t>Kriteriji i bodovanje prijav</a:t>
            </a:r>
            <a:r>
              <a:rPr lang="en-US" dirty="0" err="1"/>
              <a:t>ljenih</a:t>
            </a:r>
            <a:r>
              <a:rPr lang="en-US" dirty="0"/>
              <a:t> </a:t>
            </a:r>
            <a:r>
              <a:rPr lang="en-US" dirty="0" err="1"/>
              <a:t>projektnih</a:t>
            </a:r>
            <a:r>
              <a:rPr lang="en-US" dirty="0"/>
              <a:t> </a:t>
            </a:r>
            <a:r>
              <a:rPr lang="en-US" dirty="0" err="1"/>
              <a:t>ideja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5D824-900F-4C14-8CE4-9386A68C7F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16796B-A2F1-46D2-8981-7AF6E0D557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18" t="48445" r="3149" b="21333"/>
          <a:stretch/>
        </p:blipFill>
        <p:spPr>
          <a:xfrm>
            <a:off x="92081" y="1007120"/>
            <a:ext cx="9128760" cy="174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1608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5B68-6E81-45F7-A6B3-D9277A03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16" y="202112"/>
            <a:ext cx="8567183" cy="540544"/>
          </a:xfrm>
        </p:spPr>
        <p:txBody>
          <a:bodyPr vert="horz" lIns="0" tIns="0" rIns="72000" bIns="0" rtlCol="0" anchor="b">
            <a:noAutofit/>
          </a:bodyPr>
          <a:lstStyle/>
          <a:p>
            <a:r>
              <a:rPr lang="en-US" dirty="0" err="1"/>
              <a:t>Priprema</a:t>
            </a:r>
            <a:r>
              <a:rPr lang="en-US" dirty="0"/>
              <a:t> </a:t>
            </a:r>
            <a:r>
              <a:rPr lang="en-US" dirty="0" err="1"/>
              <a:t>poslovnih</a:t>
            </a:r>
            <a:r>
              <a:rPr lang="en-US" dirty="0"/>
              <a:t> </a:t>
            </a:r>
            <a:r>
              <a:rPr lang="en-US" dirty="0" err="1"/>
              <a:t>planova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5D824-900F-4C14-8CE4-9386A68C7F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582FFC-AD1D-464F-9C2E-0CE3389EC9E8}"/>
              </a:ext>
            </a:extLst>
          </p:cNvPr>
          <p:cNvSpPr/>
          <p:nvPr/>
        </p:nvSpPr>
        <p:spPr>
          <a:xfrm>
            <a:off x="3182356" y="1932076"/>
            <a:ext cx="1402080" cy="1516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s-Latn-BA" sz="1000" dirty="0"/>
              <a:t>Direktne ili online sesije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AF933D-08B8-4944-A555-DE306D6761AB}"/>
              </a:ext>
            </a:extLst>
          </p:cNvPr>
          <p:cNvSpPr/>
          <p:nvPr/>
        </p:nvSpPr>
        <p:spPr>
          <a:xfrm>
            <a:off x="4792450" y="1932076"/>
            <a:ext cx="1402080" cy="1516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s-Latn-BA" sz="1000" dirty="0"/>
              <a:t>U skladu sa EU praksom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680C6D-5B31-4A3A-8FD3-1F928E35FA59}"/>
              </a:ext>
            </a:extLst>
          </p:cNvPr>
          <p:cNvSpPr/>
          <p:nvPr/>
        </p:nvSpPr>
        <p:spPr>
          <a:xfrm>
            <a:off x="3645006" y="1072660"/>
            <a:ext cx="37010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Latn-BA" sz="1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</a:t>
            </a:r>
            <a:endParaRPr lang="de-DE" sz="1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71FDDA-73D3-471E-B9D9-64A52845D7CC}"/>
              </a:ext>
            </a:extLst>
          </p:cNvPr>
          <p:cNvSpPr/>
          <p:nvPr/>
        </p:nvSpPr>
        <p:spPr>
          <a:xfrm>
            <a:off x="5289231" y="1072660"/>
            <a:ext cx="3834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Latn-BA" sz="1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12</a:t>
            </a:r>
            <a:endParaRPr lang="de-DE" sz="1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039E55-3E55-4C54-849C-5667357CD405}"/>
              </a:ext>
            </a:extLst>
          </p:cNvPr>
          <p:cNvSpPr txBox="1"/>
          <p:nvPr/>
        </p:nvSpPr>
        <p:spPr>
          <a:xfrm>
            <a:off x="3082933" y="1415091"/>
            <a:ext cx="160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000" b="1" dirty="0"/>
              <a:t>Edukacije o pripremi poslovnih planova</a:t>
            </a:r>
            <a:endParaRPr lang="de-DE" sz="10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E2E4DD1-B1FB-4DD1-96CD-4DD8BC2BF6C8}"/>
              </a:ext>
            </a:extLst>
          </p:cNvPr>
          <p:cNvSpPr/>
          <p:nvPr/>
        </p:nvSpPr>
        <p:spPr>
          <a:xfrm>
            <a:off x="3182356" y="3507255"/>
            <a:ext cx="1402080" cy="35973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s-Latn-BA" sz="1000" dirty="0"/>
              <a:t>Jan/Feb 23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6D6234-658B-4EEC-AEEB-2F467AAA461F}"/>
              </a:ext>
            </a:extLst>
          </p:cNvPr>
          <p:cNvSpPr/>
          <p:nvPr/>
        </p:nvSpPr>
        <p:spPr>
          <a:xfrm>
            <a:off x="4792450" y="3495028"/>
            <a:ext cx="1402080" cy="35973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s-Latn-BA" sz="1000" dirty="0"/>
              <a:t>Mart 2023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AC3CA0-C584-4D0E-A12A-2498A89F714B}"/>
              </a:ext>
            </a:extLst>
          </p:cNvPr>
          <p:cNvSpPr txBox="1"/>
          <p:nvPr/>
        </p:nvSpPr>
        <p:spPr>
          <a:xfrm>
            <a:off x="4833250" y="1427006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000" b="1" dirty="0"/>
              <a:t>Poslovni planovi</a:t>
            </a:r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421931285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54189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94AE3C-F181-4587-8091-2F0E690C4E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B39811-5AFB-40BC-9FB9-D1F76AA0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Sadržaj</a:t>
            </a: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3E4AAD2-91A8-419E-B2BD-63C58A562DEE}"/>
              </a:ext>
            </a:extLst>
          </p:cNvPr>
          <p:cNvSpPr txBox="1">
            <a:spLocks/>
          </p:cNvSpPr>
          <p:nvPr/>
        </p:nvSpPr>
        <p:spPr bwMode="gray">
          <a:xfrm>
            <a:off x="449817" y="4926383"/>
            <a:ext cx="450850" cy="92333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00" dirty="0">
                <a:solidFill>
                  <a:schemeClr val="bg1">
                    <a:lumMod val="50000"/>
                  </a:schemeClr>
                </a:solidFill>
              </a:rPr>
              <a:t>Page </a:t>
            </a:r>
            <a:fld id="{3A8B5DB7-81A8-4ED4-916B-6B23CD603687}" type="slidenum">
              <a:rPr lang="en-GB" sz="700" smtClean="0">
                <a:solidFill>
                  <a:schemeClr val="bg1">
                    <a:lumMod val="50000"/>
                  </a:schemeClr>
                </a:solidFill>
              </a:rPr>
              <a:pPr/>
              <a:t>2</a:t>
            </a:fld>
            <a:endParaRPr lang="en-GB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34723E-460D-454A-8514-E746E697EDC6}"/>
              </a:ext>
            </a:extLst>
          </p:cNvPr>
          <p:cNvSpPr txBox="1"/>
          <p:nvPr/>
        </p:nvSpPr>
        <p:spPr>
          <a:xfrm>
            <a:off x="525780" y="1196229"/>
            <a:ext cx="77190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bs-Latn-BA" sz="1400" dirty="0"/>
              <a:t>DecES projekat</a:t>
            </a:r>
          </a:p>
          <a:p>
            <a:pPr marL="342900" indent="-342900" algn="l">
              <a:buFont typeface="+mj-lt"/>
              <a:buAutoNum type="arabicPeriod"/>
            </a:pPr>
            <a:endParaRPr lang="bs-Latn-BA" sz="1400" dirty="0"/>
          </a:p>
          <a:p>
            <a:pPr marL="342900" indent="-342900" algn="l">
              <a:buFont typeface="+mj-lt"/>
              <a:buAutoNum type="arabicPeriod"/>
            </a:pPr>
            <a:endParaRPr lang="bs-Latn-BA" sz="1400" dirty="0"/>
          </a:p>
          <a:p>
            <a:pPr marL="342900" indent="-342900" algn="l">
              <a:buFont typeface="+mj-lt"/>
              <a:buAutoNum type="arabicPeriod"/>
            </a:pPr>
            <a:r>
              <a:rPr lang="bs-Latn-BA" sz="1400" dirty="0"/>
              <a:t>Planirane aktivnosti: TA u pripremi poslovnih planova</a:t>
            </a:r>
          </a:p>
          <a:p>
            <a:pPr marL="342900" indent="-342900" algn="l">
              <a:buFont typeface="+mj-lt"/>
              <a:buAutoNum type="arabicPeriod"/>
            </a:pPr>
            <a:endParaRPr lang="bs-Latn-BA" sz="1400" dirty="0"/>
          </a:p>
          <a:p>
            <a:pPr marL="342900" indent="-342900" algn="l">
              <a:buFont typeface="+mj-lt"/>
              <a:buAutoNum type="arabicPeriod"/>
            </a:pPr>
            <a:endParaRPr lang="bs-Latn-BA" sz="1400" dirty="0"/>
          </a:p>
          <a:p>
            <a:pPr marL="342900" indent="-342900" algn="l">
              <a:buFont typeface="+mj-lt"/>
              <a:buAutoNum type="arabicPeriod"/>
            </a:pPr>
            <a:r>
              <a:rPr lang="bs-Latn-BA" sz="1400" dirty="0"/>
              <a:t>Procedura i kriteriji za odabir projektnih ideja ZOE za pripremu poslovnih planova</a:t>
            </a:r>
          </a:p>
          <a:p>
            <a:pPr marL="342900" indent="-342900" algn="l">
              <a:buFont typeface="+mj-lt"/>
              <a:buAutoNum type="arabicPeriod"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05871038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0620FA-C57A-4CCF-94F3-43106B36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Struktura projekta „Dekarbonizacija energetskog sektora u BiH - DecES“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BC540-CE2C-4503-B858-F76F0B74B5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9A7C9171-18EC-4C17-AF94-A5F9B8674E6C}"/>
              </a:ext>
            </a:extLst>
          </p:cNvPr>
          <p:cNvSpPr txBox="1">
            <a:spLocks/>
          </p:cNvSpPr>
          <p:nvPr/>
        </p:nvSpPr>
        <p:spPr bwMode="gray">
          <a:xfrm>
            <a:off x="449816" y="240212"/>
            <a:ext cx="8567183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121E70F-2C38-4962-BF77-D4714479CEE8}"/>
              </a:ext>
            </a:extLst>
          </p:cNvPr>
          <p:cNvSpPr txBox="1">
            <a:spLocks/>
          </p:cNvSpPr>
          <p:nvPr/>
        </p:nvSpPr>
        <p:spPr bwMode="gray">
          <a:xfrm>
            <a:off x="1846523" y="4828157"/>
            <a:ext cx="5784907" cy="19055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600" kern="12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177136C-149D-4E1D-98DF-12FE8173A39B}"/>
              </a:ext>
            </a:extLst>
          </p:cNvPr>
          <p:cNvSpPr txBox="1">
            <a:spLocks/>
          </p:cNvSpPr>
          <p:nvPr/>
        </p:nvSpPr>
        <p:spPr bwMode="gray">
          <a:xfrm>
            <a:off x="449817" y="4926383"/>
            <a:ext cx="450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lang="de-DE" sz="600" kern="1200" spc="38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900678F8-B1AE-4333-8B77-A596DA745791}"/>
              </a:ext>
            </a:extLst>
          </p:cNvPr>
          <p:cNvSpPr txBox="1">
            <a:spLocks/>
          </p:cNvSpPr>
          <p:nvPr/>
        </p:nvSpPr>
        <p:spPr>
          <a:xfrm>
            <a:off x="3299483" y="1715511"/>
            <a:ext cx="5717516" cy="22234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bs-Latn-BA" b="1"/>
              <a:t>Partneri za saradnju:</a:t>
            </a:r>
            <a:endParaRPr lang="bs-Latn-BA"/>
          </a:p>
          <a:p>
            <a:endParaRPr lang="bs-Latn-BA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FD8BE08-3BE9-4612-95D5-9A465486B77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83" y="1966556"/>
            <a:ext cx="5702888" cy="135002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54C1A2C-3DE5-4453-A408-91321A34C6F7}"/>
              </a:ext>
            </a:extLst>
          </p:cNvPr>
          <p:cNvSpPr/>
          <p:nvPr/>
        </p:nvSpPr>
        <p:spPr>
          <a:xfrm>
            <a:off x="449816" y="1507222"/>
            <a:ext cx="2644776" cy="12657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054E9A-9259-42C3-8681-DF4360C6A18C}"/>
              </a:ext>
            </a:extLst>
          </p:cNvPr>
          <p:cNvSpPr/>
          <p:nvPr/>
        </p:nvSpPr>
        <p:spPr>
          <a:xfrm>
            <a:off x="449816" y="2835956"/>
            <a:ext cx="2644776" cy="6248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133682F0-1CA4-4C6D-91A9-3CA2894F4C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4135" y="2879391"/>
            <a:ext cx="2644776" cy="345481"/>
          </a:xfrm>
        </p:spPr>
        <p:txBody>
          <a:bodyPr/>
          <a:lstStyle/>
          <a:p>
            <a:r>
              <a:rPr lang="bs-Latn-BA" sz="1000" b="1" dirty="0">
                <a:solidFill>
                  <a:schemeClr val="bg1"/>
                </a:solidFill>
              </a:rPr>
              <a:t>Partner projekta: Ministarstvo vanjske trgovine i ekonomskih odnosa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618A70F1-52C4-4596-B763-70F7B6F57924}"/>
              </a:ext>
            </a:extLst>
          </p:cNvPr>
          <p:cNvSpPr txBox="1">
            <a:spLocks/>
          </p:cNvSpPr>
          <p:nvPr/>
        </p:nvSpPr>
        <p:spPr>
          <a:xfrm>
            <a:off x="449816" y="3211798"/>
            <a:ext cx="2644776" cy="34241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Latn-BA" sz="900" dirty="0">
                <a:solidFill>
                  <a:schemeClr val="bg1"/>
                </a:solidFill>
              </a:rPr>
              <a:t>Trajanje projekta</a:t>
            </a:r>
            <a:r>
              <a:rPr lang="en-US" sz="900" dirty="0">
                <a:solidFill>
                  <a:schemeClr val="bg1"/>
                </a:solidFill>
              </a:rPr>
              <a:t> 06/2020 – 05/2023</a:t>
            </a:r>
            <a:endParaRPr lang="bs-Latn-BA" sz="900" dirty="0">
              <a:solidFill>
                <a:schemeClr val="bg1"/>
              </a:solidFill>
            </a:endParaRPr>
          </a:p>
          <a:p>
            <a:endParaRPr lang="en-US" sz="900" dirty="0">
              <a:solidFill>
                <a:schemeClr val="bg1"/>
              </a:solidFill>
            </a:endParaRPr>
          </a:p>
          <a:p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00A10A05-84AC-48E2-8A43-8609565A83CF}"/>
              </a:ext>
            </a:extLst>
          </p:cNvPr>
          <p:cNvSpPr txBox="1">
            <a:spLocks/>
          </p:cNvSpPr>
          <p:nvPr/>
        </p:nvSpPr>
        <p:spPr>
          <a:xfrm>
            <a:off x="449816" y="1537500"/>
            <a:ext cx="2644776" cy="1080498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s-Latn-BA" sz="900" dirty="0"/>
              <a:t>Agencija za finansiranje</a:t>
            </a:r>
            <a:r>
              <a:rPr lang="en-US" sz="900" dirty="0"/>
              <a:t>: </a:t>
            </a:r>
          </a:p>
          <a:p>
            <a:r>
              <a:rPr lang="bs-Latn-BA" sz="900" dirty="0"/>
              <a:t>Njemačko savezno ministarstvo za ekonomsku saradnju i razvoj </a:t>
            </a:r>
            <a:r>
              <a:rPr lang="en-US" sz="900" dirty="0"/>
              <a:t>(BMZ) </a:t>
            </a:r>
          </a:p>
          <a:p>
            <a:endParaRPr lang="en-US" sz="900" dirty="0"/>
          </a:p>
          <a:p>
            <a:r>
              <a:rPr lang="bs-Latn-BA" sz="900" dirty="0"/>
              <a:t>Agencija za im</a:t>
            </a:r>
            <a:r>
              <a:rPr lang="en-US" sz="900" dirty="0"/>
              <a:t>p</a:t>
            </a:r>
            <a:r>
              <a:rPr lang="bs-Latn-BA" sz="900" dirty="0"/>
              <a:t>lementaciju</a:t>
            </a:r>
            <a:r>
              <a:rPr lang="en-US" sz="900" dirty="0"/>
              <a:t>: </a:t>
            </a:r>
          </a:p>
          <a:p>
            <a:r>
              <a:rPr lang="bs-Latn-BA" sz="900" dirty="0"/>
              <a:t>Njemačko društvo za međunarodnu saradnju</a:t>
            </a:r>
            <a:r>
              <a:rPr lang="en-US" sz="900" dirty="0"/>
              <a:t> (GIZ) GmbH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1589808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7F450F-D33E-4383-99E3-FF948B431E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819" y="1371544"/>
            <a:ext cx="7172684" cy="2839832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0620FA-C57A-4CCF-94F3-43106B36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Struktura projekta „Dekarbonizacija energetskog sektora u BiH - DecES“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BC540-CE2C-4503-B858-F76F0B74B5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9A7C9171-18EC-4C17-AF94-A5F9B8674E6C}"/>
              </a:ext>
            </a:extLst>
          </p:cNvPr>
          <p:cNvSpPr txBox="1">
            <a:spLocks/>
          </p:cNvSpPr>
          <p:nvPr/>
        </p:nvSpPr>
        <p:spPr bwMode="gray">
          <a:xfrm>
            <a:off x="449816" y="240212"/>
            <a:ext cx="8567183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121E70F-2C38-4962-BF77-D4714479CEE8}"/>
              </a:ext>
            </a:extLst>
          </p:cNvPr>
          <p:cNvSpPr txBox="1">
            <a:spLocks/>
          </p:cNvSpPr>
          <p:nvPr/>
        </p:nvSpPr>
        <p:spPr bwMode="gray">
          <a:xfrm>
            <a:off x="1846523" y="4828157"/>
            <a:ext cx="5784907" cy="19055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600" kern="12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177136C-149D-4E1D-98DF-12FE8173A39B}"/>
              </a:ext>
            </a:extLst>
          </p:cNvPr>
          <p:cNvSpPr txBox="1">
            <a:spLocks/>
          </p:cNvSpPr>
          <p:nvPr/>
        </p:nvSpPr>
        <p:spPr bwMode="gray">
          <a:xfrm>
            <a:off x="449817" y="4926383"/>
            <a:ext cx="450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lang="de-DE" sz="600" kern="1200" spc="38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E7ED917-7E7E-4226-8978-F0FDC2BABE42}"/>
              </a:ext>
            </a:extLst>
          </p:cNvPr>
          <p:cNvSpPr/>
          <p:nvPr/>
        </p:nvSpPr>
        <p:spPr>
          <a:xfrm>
            <a:off x="5743992" y="1617821"/>
            <a:ext cx="2505317" cy="858327"/>
          </a:xfrm>
          <a:prstGeom prst="roundRect">
            <a:avLst>
              <a:gd name="adj" fmla="val 5910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85BBC6-DB0B-4AAA-BE91-12A1B928745A}"/>
              </a:ext>
            </a:extLst>
          </p:cNvPr>
          <p:cNvSpPr/>
          <p:nvPr/>
        </p:nvSpPr>
        <p:spPr>
          <a:xfrm>
            <a:off x="3091801" y="1617822"/>
            <a:ext cx="2505317" cy="858328"/>
          </a:xfrm>
          <a:prstGeom prst="roundRect">
            <a:avLst>
              <a:gd name="adj" fmla="val 5910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8DD0EEE-CEAD-47AA-90AA-CB63DED0377C}"/>
              </a:ext>
            </a:extLst>
          </p:cNvPr>
          <p:cNvSpPr/>
          <p:nvPr/>
        </p:nvSpPr>
        <p:spPr>
          <a:xfrm>
            <a:off x="499335" y="1609800"/>
            <a:ext cx="2457658" cy="858327"/>
          </a:xfrm>
          <a:prstGeom prst="roundRect">
            <a:avLst>
              <a:gd name="adj" fmla="val 5910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DD9C52-B64D-4952-97EF-D81CC7956661}"/>
              </a:ext>
            </a:extLst>
          </p:cNvPr>
          <p:cNvSpPr txBox="1"/>
          <p:nvPr/>
        </p:nvSpPr>
        <p:spPr>
          <a:xfrm>
            <a:off x="449816" y="1737158"/>
            <a:ext cx="2505317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b="1">
                <a:solidFill>
                  <a:schemeClr val="tx1">
                    <a:lumMod val="65000"/>
                    <a:lumOff val="35000"/>
                  </a:schemeClr>
                </a:solidFill>
              </a:rPr>
              <a:t>Podprojekat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</a:p>
          <a:p>
            <a:pPr algn="ctr"/>
            <a:r>
              <a:rPr lang="bs-Latn-BA" sz="1400">
                <a:solidFill>
                  <a:schemeClr val="tx1">
                    <a:lumMod val="65000"/>
                    <a:lumOff val="35000"/>
                  </a:schemeClr>
                </a:solidFill>
              </a:rPr>
              <a:t>STRATEŠKI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bs-Latn-BA" sz="1400">
                <a:solidFill>
                  <a:schemeClr val="tx1">
                    <a:lumMod val="65000"/>
                    <a:lumOff val="35000"/>
                  </a:schemeClr>
                </a:solidFill>
              </a:rPr>
              <a:t>OKVIR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 O DE</a:t>
            </a:r>
            <a:r>
              <a:rPr lang="bs-Latn-BA" sz="1400">
                <a:solidFill>
                  <a:schemeClr val="tx1">
                    <a:lumMod val="65000"/>
                    <a:lumOff val="35000"/>
                  </a:schemeClr>
                </a:solidFill>
              </a:rPr>
              <a:t>K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ARBONIZA</a:t>
            </a:r>
            <a:r>
              <a:rPr lang="bs-Latn-BA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CIJI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93085B-4944-4F44-8E7A-E7A0C7B7865D}"/>
              </a:ext>
            </a:extLst>
          </p:cNvPr>
          <p:cNvSpPr txBox="1"/>
          <p:nvPr/>
        </p:nvSpPr>
        <p:spPr>
          <a:xfrm>
            <a:off x="3089942" y="1723090"/>
            <a:ext cx="2505317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b="1">
                <a:solidFill>
                  <a:schemeClr val="tx1">
                    <a:lumMod val="65000"/>
                    <a:lumOff val="35000"/>
                  </a:schemeClr>
                </a:solidFill>
              </a:rPr>
              <a:t>Podprojekat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</a:p>
          <a:p>
            <a:pPr algn="ctr"/>
            <a:r>
              <a:rPr lang="bs-Latn-BA" sz="1400">
                <a:solidFill>
                  <a:schemeClr val="tx1">
                    <a:lumMod val="65000"/>
                    <a:lumOff val="35000"/>
                  </a:schemeClr>
                </a:solidFill>
              </a:rPr>
              <a:t>PROGRAMI OBNOVE STAMBENIH ZGRADA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FEC466-4A42-474D-9D80-0F958AABD6D4}"/>
              </a:ext>
            </a:extLst>
          </p:cNvPr>
          <p:cNvSpPr txBox="1"/>
          <p:nvPr/>
        </p:nvSpPr>
        <p:spPr>
          <a:xfrm>
            <a:off x="5728209" y="1686593"/>
            <a:ext cx="2521100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b="1">
                <a:solidFill>
                  <a:schemeClr val="tx1">
                    <a:lumMod val="65000"/>
                    <a:lumOff val="35000"/>
                  </a:schemeClr>
                </a:solidFill>
              </a:rPr>
              <a:t>Podprojekat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</a:p>
          <a:p>
            <a:pPr algn="ctr"/>
            <a:r>
              <a:rPr lang="bs-Latn-BA" sz="1400">
                <a:solidFill>
                  <a:schemeClr val="tx1">
                    <a:lumMod val="65000"/>
                    <a:lumOff val="35000"/>
                  </a:schemeClr>
                </a:solidFill>
              </a:rPr>
              <a:t>DEMONSTRACIJA INOVATIVNIH PROCESA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5D4A3AC-4FDC-4EDB-90B7-A5A5C6FF8110}"/>
              </a:ext>
            </a:extLst>
          </p:cNvPr>
          <p:cNvSpPr/>
          <p:nvPr/>
        </p:nvSpPr>
        <p:spPr>
          <a:xfrm>
            <a:off x="2067951" y="2659623"/>
            <a:ext cx="5008099" cy="73096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bs-Latn-BA" b="1" cap="small"/>
              <a:t>CILJ</a:t>
            </a:r>
            <a:endParaRPr lang="en-US" b="1" cap="small"/>
          </a:p>
          <a:p>
            <a:pPr algn="ctr"/>
            <a:r>
              <a:rPr lang="bs-Latn-BA" sz="1200"/>
              <a:t>Uvjeti za dekarbonizaciju energetskog sektora u BiH su poboljšani</a:t>
            </a:r>
            <a:r>
              <a:rPr lang="en-GB" sz="1200"/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2773150-E062-465F-A41D-147512EA91BB}"/>
              </a:ext>
            </a:extLst>
          </p:cNvPr>
          <p:cNvSpPr/>
          <p:nvPr/>
        </p:nvSpPr>
        <p:spPr>
          <a:xfrm>
            <a:off x="3368033" y="3458424"/>
            <a:ext cx="1895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000">
                <a:solidFill>
                  <a:schemeClr val="tx1">
                    <a:lumMod val="65000"/>
                    <a:lumOff val="35000"/>
                  </a:schemeClr>
                </a:solidFill>
              </a:rPr>
              <a:t>Sibylle Strahl, Voditeljica tima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CB72B8C-CF77-4E79-8C1F-86017BC2CE33}"/>
              </a:ext>
            </a:extLst>
          </p:cNvPr>
          <p:cNvSpPr/>
          <p:nvPr/>
        </p:nvSpPr>
        <p:spPr>
          <a:xfrm>
            <a:off x="449816" y="1371544"/>
            <a:ext cx="8019143" cy="2400411"/>
          </a:xfrm>
          <a:prstGeom prst="roundRect">
            <a:avLst>
              <a:gd name="adj" fmla="val 5910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8312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95779-B572-4475-84FA-F7075334D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817" y="1196228"/>
            <a:ext cx="4945143" cy="2949052"/>
          </a:xfrm>
        </p:spPr>
        <p:txBody>
          <a:bodyPr vert="horz" lIns="0" tIns="0" rIns="72000" bIns="0" rtlCol="0" anchor="t">
            <a:noAutofit/>
          </a:bodyPr>
          <a:lstStyle/>
          <a:p>
            <a:pPr marL="285750" indent="-285750">
              <a:buFont typeface="Arial,Sans-Serif" panose="05000000000000000000" pitchFamily="2" charset="2"/>
              <a:buChar char="•"/>
            </a:pPr>
            <a:endParaRPr lang="bs-Latn-BA" sz="1600" dirty="0">
              <a:ea typeface="+mn-lt"/>
              <a:cs typeface="+mn-lt"/>
            </a:endParaRPr>
          </a:p>
          <a:p>
            <a:pPr marL="285750" indent="-285750">
              <a:buFont typeface="Arial,Sans-Serif" panose="05000000000000000000" pitchFamily="2" charset="2"/>
              <a:buChar char="•"/>
            </a:pPr>
            <a:r>
              <a:rPr lang="bs-Latn-BA" sz="1600" dirty="0">
                <a:ea typeface="+mn-lt"/>
                <a:cs typeface="+mn-lt"/>
              </a:rPr>
              <a:t>Tehnička asistencija:</a:t>
            </a:r>
          </a:p>
          <a:p>
            <a:pPr marL="642938" lvl="2" indent="-285750">
              <a:buFont typeface="Wingdings" panose="05000000000000000000" pitchFamily="2" charset="2"/>
              <a:buChar char="Ø"/>
            </a:pPr>
            <a:r>
              <a:rPr lang="bs-Latn-BA" sz="1500" dirty="0">
                <a:ea typeface="+mn-lt"/>
                <a:cs typeface="+mn-lt"/>
              </a:rPr>
              <a:t>finalizacija OIE primarnog </a:t>
            </a:r>
            <a:r>
              <a:rPr lang="en-US" sz="1500" dirty="0">
                <a:ea typeface="+mn-lt"/>
                <a:cs typeface="+mn-lt"/>
              </a:rPr>
              <a:t>i </a:t>
            </a:r>
            <a:r>
              <a:rPr lang="en-US" sz="1500" dirty="0" err="1">
                <a:ea typeface="+mn-lt"/>
                <a:cs typeface="+mn-lt"/>
              </a:rPr>
              <a:t>sekundarnog</a:t>
            </a:r>
            <a:r>
              <a:rPr lang="en-US" sz="1500" dirty="0">
                <a:ea typeface="+mn-lt"/>
                <a:cs typeface="+mn-lt"/>
              </a:rPr>
              <a:t> </a:t>
            </a:r>
            <a:r>
              <a:rPr lang="bs-Latn-BA" sz="1500" dirty="0">
                <a:ea typeface="+mn-lt"/>
                <a:cs typeface="+mn-lt"/>
              </a:rPr>
              <a:t>pravnog okvira (status zakona),</a:t>
            </a:r>
          </a:p>
          <a:p>
            <a:pPr marL="642938" lvl="2" indent="-285750">
              <a:buFont typeface="Wingdings" panose="05000000000000000000" pitchFamily="2" charset="2"/>
              <a:buChar char="Ø"/>
            </a:pPr>
            <a:r>
              <a:rPr lang="bs-Latn-BA" sz="1500" dirty="0">
                <a:ea typeface="+mn-lt"/>
                <a:cs typeface="+mn-lt"/>
              </a:rPr>
              <a:t>potencijalni projekti i poslovni planovi, </a:t>
            </a:r>
          </a:p>
          <a:p>
            <a:pPr marL="642938" lvl="2" indent="-285750">
              <a:buFont typeface="Wingdings" panose="05000000000000000000" pitchFamily="2" charset="2"/>
              <a:buChar char="Ø"/>
            </a:pPr>
            <a:r>
              <a:rPr lang="bs-Latn-BA" sz="1500" dirty="0">
                <a:ea typeface="+mn-lt"/>
                <a:cs typeface="+mn-lt"/>
              </a:rPr>
              <a:t>promotivne aktivnosti.</a:t>
            </a:r>
            <a:endParaRPr lang="en-US" sz="1500" dirty="0">
              <a:ea typeface="+mn-lt"/>
              <a:cs typeface="+mn-lt"/>
            </a:endParaRPr>
          </a:p>
          <a:p>
            <a:pPr marL="642938" lvl="2" indent="-285750">
              <a:buFont typeface="Wingdings" panose="05000000000000000000" pitchFamily="2" charset="2"/>
              <a:buChar char="Ø"/>
            </a:pPr>
            <a:endParaRPr lang="en-US" sz="1500" dirty="0">
              <a:ea typeface="+mn-lt"/>
              <a:cs typeface="+mn-lt"/>
            </a:endParaRPr>
          </a:p>
          <a:p>
            <a:pPr marL="642938" lvl="2" indent="-285750">
              <a:buFont typeface="Wingdings" panose="05000000000000000000" pitchFamily="2" charset="2"/>
              <a:buChar char="Ø"/>
            </a:pPr>
            <a:r>
              <a:rPr lang="en-US" sz="1500" dirty="0" err="1">
                <a:ea typeface="+mn-lt"/>
                <a:cs typeface="+mn-lt"/>
              </a:rPr>
              <a:t>Tehni</a:t>
            </a:r>
            <a:r>
              <a:rPr lang="bs-Latn-BA" sz="1500" dirty="0">
                <a:ea typeface="+mn-lt"/>
                <a:cs typeface="+mn-lt"/>
              </a:rPr>
              <a:t>čka radna grupa – članovi su partnerske institucije.</a:t>
            </a:r>
            <a:endParaRPr lang="en-US" sz="1500" dirty="0">
              <a:ea typeface="+mn-lt"/>
              <a:cs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1073BF-4BF3-42D9-8B78-2B437028F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Podprojekat 3: ZOE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F2293-3578-4C22-B599-9B81BFD2B07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9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2914BC9-9F4F-4183-BF38-E866CF2279D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1981" r="1981"/>
          <a:stretch/>
        </p:blipFill>
        <p:spPr/>
      </p:pic>
    </p:spTree>
    <p:extLst>
      <p:ext uri="{BB962C8B-B14F-4D97-AF65-F5344CB8AC3E}">
        <p14:creationId xmlns:p14="http://schemas.microsoft.com/office/powerpoint/2010/main" val="158003503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5B3CB-AB3D-474C-B4B8-A6DD01BFAE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818" y="1020968"/>
            <a:ext cx="7916942" cy="3020834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bs-Latn-BA" sz="1400" dirty="0"/>
              <a:t>Anketiranje na terenu: razvojne agencije, privatne kompanije, ministarstva (zdravlja i obrazovanja</a:t>
            </a:r>
            <a:r>
              <a:rPr lang="en-US" sz="1400" dirty="0"/>
              <a:t>)</a:t>
            </a:r>
            <a:r>
              <a:rPr lang="bs-Latn-BA" sz="1400" dirty="0"/>
              <a:t>, jedinice lokalne samouprave, finansijske institucije </a:t>
            </a:r>
            <a:r>
              <a:rPr lang="bs-Latn-B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bs-Latn-BA" sz="1400" dirty="0">
                <a:latin typeface="+mj-lt"/>
                <a:cs typeface="Times New Roman" panose="02020603050405020304" pitchFamily="18" charset="0"/>
              </a:rPr>
              <a:t>260 anketiranih</a:t>
            </a:r>
            <a:endParaRPr lang="bs-Latn-BA" sz="1400" dirty="0"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bs-Latn-BA" sz="1400" dirty="0"/>
              <a:t>12 potencijalnih projekata ZOE u 12 opština BiH</a:t>
            </a:r>
            <a:endParaRPr lang="bs-Latn-BA" sz="1400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bs-Latn-BA" sz="1400" dirty="0"/>
          </a:p>
          <a:p>
            <a:pPr marL="171450" indent="-171450">
              <a:buFontTx/>
              <a:buChar char="-"/>
            </a:pPr>
            <a:r>
              <a:rPr lang="bs-Latn-BA" sz="1400" dirty="0"/>
              <a:t>Asistencija potencijalnim članovima ZOE (nosiocima projektne ideje) za pripremu poslovnog plana</a:t>
            </a:r>
          </a:p>
          <a:p>
            <a:pPr marL="171450" indent="-171450">
              <a:buFontTx/>
              <a:buChar char="-"/>
            </a:pPr>
            <a:endParaRPr lang="bs-Latn-BA" sz="1400" dirty="0"/>
          </a:p>
          <a:p>
            <a:pPr marL="171450" indent="-171450">
              <a:buFontTx/>
              <a:buChar char="-"/>
            </a:pPr>
            <a:r>
              <a:rPr lang="bs-Latn-BA" sz="1400" dirty="0"/>
              <a:t>Svrha poslovnog plana za nosioce projektne ideje: d</a:t>
            </a:r>
            <a:r>
              <a:rPr lang="hr-HR" sz="1400" dirty="0"/>
              <a:t>efinisati pravac razvoja projektne ideje i obezbjeđenje finansijskih sredstava za realizaciju projekta.</a:t>
            </a:r>
          </a:p>
          <a:p>
            <a:pPr marL="171450" indent="-171450">
              <a:buFontTx/>
              <a:buChar char="-"/>
            </a:pPr>
            <a:endParaRPr lang="hr-HR" sz="1400" dirty="0"/>
          </a:p>
          <a:p>
            <a:pPr marL="171450" indent="-171450">
              <a:buFontTx/>
              <a:buChar char="-"/>
            </a:pPr>
            <a:r>
              <a:rPr lang="hr-HR" sz="1400" dirty="0"/>
              <a:t>Planirane akivnosti: </a:t>
            </a:r>
            <a:r>
              <a:rPr lang="hr-HR" sz="1400" b="1" dirty="0"/>
              <a:t>(1) Jačanje kapaciteta – obuka, (2) Angažovanje stručnjaka za izradu 2 poslovna plana (različite organizacione forme ZOE).</a:t>
            </a:r>
            <a:endParaRPr lang="de-DE" sz="1400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A64819-2698-4057-A9A6-5AFBD9158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16" y="240212"/>
            <a:ext cx="7985523" cy="540544"/>
          </a:xfrm>
        </p:spPr>
        <p:txBody>
          <a:bodyPr/>
          <a:lstStyle/>
          <a:p>
            <a:r>
              <a:rPr lang="bs-Latn-BA" dirty="0"/>
              <a:t>Planirane aktivnosti ZOE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E81A0-415A-4969-B349-E7B150D10F0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22467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5B68-6E81-45F7-A6B3-D9277A03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16" y="164012"/>
            <a:ext cx="8567183" cy="540544"/>
          </a:xfrm>
        </p:spPr>
        <p:txBody>
          <a:bodyPr vert="horz" lIns="0" tIns="0" rIns="72000" bIns="0" rtlCol="0" anchor="b">
            <a:noAutofit/>
          </a:bodyPr>
          <a:lstStyle/>
          <a:p>
            <a:r>
              <a:rPr lang="pl-PL" dirty="0"/>
              <a:t>Odabir projekata</a:t>
            </a:r>
            <a:r>
              <a:rPr lang="en-US" dirty="0"/>
              <a:t> za 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planove</a:t>
            </a:r>
            <a:r>
              <a:rPr lang="bs-Latn-BA" dirty="0"/>
              <a:t> ZOE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5D824-900F-4C14-8CE4-9386A68C7F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F69A15-E571-4F69-805E-376B004C24EC}"/>
              </a:ext>
            </a:extLst>
          </p:cNvPr>
          <p:cNvSpPr/>
          <p:nvPr/>
        </p:nvSpPr>
        <p:spPr>
          <a:xfrm>
            <a:off x="340626" y="1776026"/>
            <a:ext cx="1402080" cy="1516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s-Latn-BA" sz="1000" dirty="0"/>
              <a:t>Internet stranice </a:t>
            </a:r>
          </a:p>
          <a:p>
            <a:pPr lvl="0"/>
            <a:r>
              <a:rPr lang="bs-Latn-BA" sz="1000" dirty="0"/>
              <a:t>PK RS i PK FBiH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A133F-09DA-49BD-978D-E97CBFCA5416}"/>
              </a:ext>
            </a:extLst>
          </p:cNvPr>
          <p:cNvSpPr/>
          <p:nvPr/>
        </p:nvSpPr>
        <p:spPr>
          <a:xfrm>
            <a:off x="3608085" y="1776026"/>
            <a:ext cx="1402080" cy="1516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1000" dirty="0"/>
              <a:t>U prostorijama PK RS i PK FBiH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E1EE48-2D96-4763-86D3-041188B3F827}"/>
              </a:ext>
            </a:extLst>
          </p:cNvPr>
          <p:cNvSpPr/>
          <p:nvPr/>
        </p:nvSpPr>
        <p:spPr>
          <a:xfrm>
            <a:off x="5348494" y="1776026"/>
            <a:ext cx="1402080" cy="1516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s-Latn-BA" sz="1000" dirty="0"/>
              <a:t>Internet stranice </a:t>
            </a:r>
          </a:p>
          <a:p>
            <a:pPr lvl="0"/>
            <a:r>
              <a:rPr lang="bs-Latn-BA" sz="1000" dirty="0"/>
              <a:t>PK RS i PK FBiH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CD5B63-EF31-49B0-ABC0-ACD1FEAA6A49}"/>
              </a:ext>
            </a:extLst>
          </p:cNvPr>
          <p:cNvSpPr/>
          <p:nvPr/>
        </p:nvSpPr>
        <p:spPr>
          <a:xfrm>
            <a:off x="7088903" y="1776026"/>
            <a:ext cx="1402080" cy="1516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s-Latn-BA" sz="1000" dirty="0"/>
              <a:t>E-mail</a:t>
            </a:r>
          </a:p>
          <a:p>
            <a:pPr lvl="0"/>
            <a:r>
              <a:rPr lang="bs-Latn-BA" sz="1000" dirty="0"/>
              <a:t>PK RS i PK FBiH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DA149C-D1AD-4BCA-B76D-D618035804E2}"/>
              </a:ext>
            </a:extLst>
          </p:cNvPr>
          <p:cNvSpPr/>
          <p:nvPr/>
        </p:nvSpPr>
        <p:spPr>
          <a:xfrm>
            <a:off x="1950720" y="1776026"/>
            <a:ext cx="1402080" cy="1516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s-Latn-BA" sz="1000" dirty="0"/>
              <a:t>E-mail/Link</a:t>
            </a:r>
          </a:p>
          <a:p>
            <a:pPr lvl="0"/>
            <a:r>
              <a:rPr lang="bs-Latn-BA" sz="1000" dirty="0"/>
              <a:t>PK RS i PK FBiH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7C465A-DF13-42EB-86A1-80B0CC2B6388}"/>
              </a:ext>
            </a:extLst>
          </p:cNvPr>
          <p:cNvSpPr/>
          <p:nvPr/>
        </p:nvSpPr>
        <p:spPr>
          <a:xfrm>
            <a:off x="846300" y="916610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Latn-BA" sz="1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de-DE" sz="1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F3452-77DB-4924-80BD-1F759E150F06}"/>
              </a:ext>
            </a:extLst>
          </p:cNvPr>
          <p:cNvSpPr/>
          <p:nvPr/>
        </p:nvSpPr>
        <p:spPr>
          <a:xfrm>
            <a:off x="2497194" y="916610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Latn-BA" sz="1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de-DE" sz="1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497FA9-06DC-4C44-9F57-9FE585595B3A}"/>
              </a:ext>
            </a:extLst>
          </p:cNvPr>
          <p:cNvSpPr/>
          <p:nvPr/>
        </p:nvSpPr>
        <p:spPr>
          <a:xfrm>
            <a:off x="4106502" y="881676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Latn-BA" sz="1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de-DE" sz="1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B55868-FB47-45F0-B3B2-E3512981FB9C}"/>
              </a:ext>
            </a:extLst>
          </p:cNvPr>
          <p:cNvSpPr/>
          <p:nvPr/>
        </p:nvSpPr>
        <p:spPr>
          <a:xfrm>
            <a:off x="5867404" y="890967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Latn-BA" sz="1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de-DE" sz="1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D6B6A0-632D-4494-92B4-079B5DEE17E5}"/>
              </a:ext>
            </a:extLst>
          </p:cNvPr>
          <p:cNvSpPr/>
          <p:nvPr/>
        </p:nvSpPr>
        <p:spPr>
          <a:xfrm>
            <a:off x="7649161" y="875972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Latn-BA" sz="1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endParaRPr lang="de-DE" sz="1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9B4D5C-B3F7-43F6-81E2-5315F1475346}"/>
              </a:ext>
            </a:extLst>
          </p:cNvPr>
          <p:cNvSpPr txBox="1"/>
          <p:nvPr/>
        </p:nvSpPr>
        <p:spPr>
          <a:xfrm>
            <a:off x="340626" y="1189453"/>
            <a:ext cx="129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000" b="1" dirty="0"/>
              <a:t>Javni poziv za informativne sesije</a:t>
            </a:r>
            <a:endParaRPr lang="de-DE" sz="10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0DC16B-A849-4AD1-98C6-333BC8FEE4C2}"/>
              </a:ext>
            </a:extLst>
          </p:cNvPr>
          <p:cNvSpPr/>
          <p:nvPr/>
        </p:nvSpPr>
        <p:spPr>
          <a:xfrm>
            <a:off x="340626" y="3351205"/>
            <a:ext cx="1402080" cy="35973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s-Latn-BA" sz="1000" dirty="0"/>
              <a:t>18.07.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E115E2-FEFB-40B3-ABD9-68C9A9173B4F}"/>
              </a:ext>
            </a:extLst>
          </p:cNvPr>
          <p:cNvSpPr/>
          <p:nvPr/>
        </p:nvSpPr>
        <p:spPr>
          <a:xfrm>
            <a:off x="1950720" y="3338978"/>
            <a:ext cx="1402080" cy="35973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s-Latn-BA" sz="1000" dirty="0"/>
              <a:t>19.08.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EEA5F-CE79-4D57-9658-05F4148A8236}"/>
              </a:ext>
            </a:extLst>
          </p:cNvPr>
          <p:cNvSpPr txBox="1"/>
          <p:nvPr/>
        </p:nvSpPr>
        <p:spPr>
          <a:xfrm>
            <a:off x="1991520" y="1198744"/>
            <a:ext cx="129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000" b="1" dirty="0"/>
              <a:t>Prijave za informativne sesije</a:t>
            </a:r>
            <a:endParaRPr lang="de-DE" sz="1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2A766D-A28E-459B-9E75-23A9BA4F5F62}"/>
              </a:ext>
            </a:extLst>
          </p:cNvPr>
          <p:cNvSpPr txBox="1"/>
          <p:nvPr/>
        </p:nvSpPr>
        <p:spPr>
          <a:xfrm>
            <a:off x="3547488" y="1224387"/>
            <a:ext cx="1402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000" b="1" dirty="0"/>
              <a:t>Održavanje informativnih sesija</a:t>
            </a:r>
            <a:endParaRPr lang="de-DE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36743C-9794-4876-8EE2-A7BDC77D504D}"/>
              </a:ext>
            </a:extLst>
          </p:cNvPr>
          <p:cNvSpPr txBox="1"/>
          <p:nvPr/>
        </p:nvSpPr>
        <p:spPr>
          <a:xfrm>
            <a:off x="5210136" y="1198744"/>
            <a:ext cx="16250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000" b="1" dirty="0"/>
              <a:t>Objava javnog poziva za dostavljanje projektnih ideja</a:t>
            </a:r>
            <a:endParaRPr lang="de-DE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3F20F7-ACFB-408E-A854-2991BBA0AB89}"/>
              </a:ext>
            </a:extLst>
          </p:cNvPr>
          <p:cNvSpPr txBox="1"/>
          <p:nvPr/>
        </p:nvSpPr>
        <p:spPr>
          <a:xfrm>
            <a:off x="7142243" y="1198744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000" b="1" dirty="0"/>
              <a:t>Prijave projektnih ideja</a:t>
            </a:r>
            <a:endParaRPr lang="de-DE" sz="10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46D05D3-15DE-47C8-924E-4FB6E6F1B7C5}"/>
              </a:ext>
            </a:extLst>
          </p:cNvPr>
          <p:cNvSpPr/>
          <p:nvPr/>
        </p:nvSpPr>
        <p:spPr>
          <a:xfrm>
            <a:off x="3608085" y="3351205"/>
            <a:ext cx="1402080" cy="35973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s-Latn-BA" sz="1000" dirty="0"/>
              <a:t>25.08. – Banja Luka</a:t>
            </a:r>
          </a:p>
          <a:p>
            <a:pPr lvl="0" algn="ctr"/>
            <a:r>
              <a:rPr lang="bs-Latn-BA" sz="1000" dirty="0"/>
              <a:t>30.08. - Sarajevo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356F78-B075-4EA1-BACD-33EDEB2EC1F8}"/>
              </a:ext>
            </a:extLst>
          </p:cNvPr>
          <p:cNvSpPr/>
          <p:nvPr/>
        </p:nvSpPr>
        <p:spPr>
          <a:xfrm>
            <a:off x="5340408" y="3346598"/>
            <a:ext cx="1402080" cy="35973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s-Latn-BA" sz="1000" dirty="0"/>
              <a:t>09.09.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13C10E-0E23-4054-9A9B-7B304E3F098A}"/>
              </a:ext>
            </a:extLst>
          </p:cNvPr>
          <p:cNvSpPr/>
          <p:nvPr/>
        </p:nvSpPr>
        <p:spPr>
          <a:xfrm>
            <a:off x="7088903" y="3348016"/>
            <a:ext cx="1402080" cy="35973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s-Latn-BA" sz="1000" dirty="0"/>
              <a:t>30.09.</a:t>
            </a:r>
          </a:p>
        </p:txBody>
      </p:sp>
    </p:spTree>
    <p:extLst>
      <p:ext uri="{BB962C8B-B14F-4D97-AF65-F5344CB8AC3E}">
        <p14:creationId xmlns:p14="http://schemas.microsoft.com/office/powerpoint/2010/main" val="2036525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5B68-6E81-45F7-A6B3-D9277A03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16" y="202112"/>
            <a:ext cx="8567183" cy="540544"/>
          </a:xfrm>
        </p:spPr>
        <p:txBody>
          <a:bodyPr vert="horz" lIns="0" tIns="0" rIns="72000" bIns="0" rtlCol="0" anchor="b">
            <a:noAutofit/>
          </a:bodyPr>
          <a:lstStyle/>
          <a:p>
            <a:r>
              <a:rPr lang="pl-PL" dirty="0"/>
              <a:t>Prijavni obrazac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5D824-900F-4C14-8CE4-9386A68C7F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B4B5C0-1B30-47F3-B29C-B76D11581E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00" t="25630" r="24000" b="9778"/>
          <a:stretch/>
        </p:blipFill>
        <p:spPr>
          <a:xfrm>
            <a:off x="1501139" y="776417"/>
            <a:ext cx="6059165" cy="427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5858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5B68-6E81-45F7-A6B3-D9277A03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16" y="202112"/>
            <a:ext cx="8567183" cy="540544"/>
          </a:xfrm>
        </p:spPr>
        <p:txBody>
          <a:bodyPr vert="horz" lIns="0" tIns="0" rIns="72000" bIns="0" rtlCol="0" anchor="b">
            <a:noAutofit/>
          </a:bodyPr>
          <a:lstStyle/>
          <a:p>
            <a:r>
              <a:rPr lang="pl-PL" dirty="0"/>
              <a:t>Odabir projekata</a:t>
            </a:r>
            <a:r>
              <a:rPr lang="en-US" dirty="0"/>
              <a:t> za 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planove</a:t>
            </a:r>
            <a:r>
              <a:rPr lang="bs-Latn-BA" dirty="0"/>
              <a:t> ZOE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5D824-900F-4C14-8CE4-9386A68C7F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B4B5C0-1B30-47F3-B29C-B76D11581E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00" t="25630" r="24000" b="9778"/>
          <a:stretch/>
        </p:blipFill>
        <p:spPr>
          <a:xfrm>
            <a:off x="449816" y="1605212"/>
            <a:ext cx="2740002" cy="19330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EAF99A-7CFA-431A-8FA4-045CE3626E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16" t="46518" r="22583" b="29482"/>
          <a:stretch/>
        </p:blipFill>
        <p:spPr>
          <a:xfrm>
            <a:off x="3354725" y="1733477"/>
            <a:ext cx="5602010" cy="14269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ACD444-6B6B-4A1C-A14E-91525EAC5687}"/>
              </a:ext>
            </a:extLst>
          </p:cNvPr>
          <p:cNvSpPr/>
          <p:nvPr/>
        </p:nvSpPr>
        <p:spPr>
          <a:xfrm>
            <a:off x="580445" y="2018989"/>
            <a:ext cx="1140779" cy="32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24D7AF03-0FE9-4582-A4DD-956F1062FE29}"/>
              </a:ext>
            </a:extLst>
          </p:cNvPr>
          <p:cNvCxnSpPr>
            <a:cxnSpLocks/>
          </p:cNvCxnSpPr>
          <p:nvPr/>
        </p:nvCxnSpPr>
        <p:spPr>
          <a:xfrm flipV="1">
            <a:off x="614723" y="2348321"/>
            <a:ext cx="2796988" cy="768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7F48ECE-07D6-4D99-B237-40AC5000B48E}"/>
              </a:ext>
            </a:extLst>
          </p:cNvPr>
          <p:cNvSpPr txBox="1"/>
          <p:nvPr/>
        </p:nvSpPr>
        <p:spPr>
          <a:xfrm>
            <a:off x="3354725" y="3171301"/>
            <a:ext cx="5417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000" i="1" dirty="0">
                <a:latin typeface="+mj-lt"/>
              </a:rPr>
              <a:t>Aplikant </a:t>
            </a:r>
            <a:r>
              <a:rPr lang="bs-Latn-BA" sz="1000" i="1" dirty="0">
                <a:latin typeface="+mj-lt"/>
                <a:cs typeface="Times New Roman" panose="02020603050405020304" pitchFamily="18" charset="0"/>
              </a:rPr>
              <a:t>→ Nosilac projektne ideje (</a:t>
            </a:r>
            <a:r>
              <a:rPr lang="hr-HR" sz="1000" i="1" dirty="0">
                <a:latin typeface="+mj-lt"/>
              </a:rPr>
              <a:t>fizičko ili pravno lice, javno preduzeće i institucija, jedinica lokalne samouprave)</a:t>
            </a:r>
            <a:endParaRPr lang="de-DE" sz="1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200876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aster English">
  <a:themeElements>
    <a:clrScheme name="Benutzerdefiniert 47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C80F0F"/>
      </a:accent1>
      <a:accent2>
        <a:srgbClr val="89AE10"/>
      </a:accent2>
      <a:accent3>
        <a:srgbClr val="FDC400"/>
      </a:accent3>
      <a:accent4>
        <a:srgbClr val="F8E946"/>
      </a:accent4>
      <a:accent5>
        <a:srgbClr val="0077B2"/>
      </a:accent5>
      <a:accent6>
        <a:srgbClr val="AAAAAA"/>
      </a:accent6>
      <a:hlink>
        <a:srgbClr val="C80F0F"/>
      </a:hlink>
      <a:folHlink>
        <a:srgbClr val="C80F0F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7684A253392741811102AB879D41BE" ma:contentTypeVersion="8" ma:contentTypeDescription="Ein neues Dokument erstellen." ma:contentTypeScope="" ma:versionID="7be551271b7f3bc8766383a4ceefda86">
  <xsd:schema xmlns:xsd="http://www.w3.org/2001/XMLSchema" xmlns:xs="http://www.w3.org/2001/XMLSchema" xmlns:p="http://schemas.microsoft.com/office/2006/metadata/properties" xmlns:ns2="aa881689-6e67-4978-98cd-db3d7af7dc70" targetNamespace="http://schemas.microsoft.com/office/2006/metadata/properties" ma:root="true" ma:fieldsID="ac8c5fb2c08991255310ea95974aa645" ns2:_="">
    <xsd:import namespace="aa881689-6e67-4978-98cd-db3d7af7dc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81689-6e67-4978-98cd-db3d7af7dc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73F4C9-D2FB-4A3F-A8E0-AC06CC2737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F2EB62-57F9-4AFB-BA37-AC37040F9469}">
  <ds:schemaRefs>
    <ds:schemaRef ds:uri="aa881689-6e67-4978-98cd-db3d7af7dc7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ABCADE3-1C92-439D-9EA7-AFB637950383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a881689-6e67-4978-98cd-db3d7af7dc70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672</Words>
  <Application>Microsoft Office PowerPoint</Application>
  <PresentationFormat>On-screen Show (16:9)</PresentationFormat>
  <Paragraphs>144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Arial,Sans-Serif</vt:lpstr>
      <vt:lpstr>Symbol</vt:lpstr>
      <vt:lpstr>Times New Roman</vt:lpstr>
      <vt:lpstr>Wingdings</vt:lpstr>
      <vt:lpstr>Master English</vt:lpstr>
      <vt:lpstr>Javni poziv za prijavu projektne ideje za projekte zajednica obnovljive energije (ZOE)  Podprojekat „Demonstracija inovativnih procesa  za poticanje obnovljivih izvora energije u BiH“</vt:lpstr>
      <vt:lpstr>Sadržaj</vt:lpstr>
      <vt:lpstr>Struktura projekta „Dekarbonizacija energetskog sektora u BiH - DecES“</vt:lpstr>
      <vt:lpstr>Struktura projekta „Dekarbonizacija energetskog sektora u BiH - DecES“</vt:lpstr>
      <vt:lpstr>Podprojekat 3: ZOE</vt:lpstr>
      <vt:lpstr>Planirane aktivnosti ZOE</vt:lpstr>
      <vt:lpstr>Odabir projekata za poslovne planove ZOE</vt:lpstr>
      <vt:lpstr>Prijavni obrazac</vt:lpstr>
      <vt:lpstr>Odabir projekata za poslovne planove ZOE</vt:lpstr>
      <vt:lpstr>Odabir projekata za poslovne planove ZOE</vt:lpstr>
      <vt:lpstr>Odabir projekata za poslovne planove ZOE</vt:lpstr>
      <vt:lpstr>Odabir projekata za poslovne planove ZOE</vt:lpstr>
      <vt:lpstr>Odabir projekata za poslovne planove</vt:lpstr>
      <vt:lpstr>Kriteriji i bodovanje prijavljenih projektnih ideja</vt:lpstr>
      <vt:lpstr>Priprema poslovnih planova</vt:lpstr>
      <vt:lpstr>PowerPoint Presentation</vt:lpstr>
    </vt:vector>
  </TitlesOfParts>
  <Company>GIZ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GIZ Master</dc:title>
  <dc:creator>Bauer, Vanessa GIZ</dc:creator>
  <cp:lastModifiedBy>Isakovic, Minela GIZ BA</cp:lastModifiedBy>
  <cp:revision>246</cp:revision>
  <cp:lastPrinted>2022-05-19T08:46:22Z</cp:lastPrinted>
  <dcterms:created xsi:type="dcterms:W3CDTF">2017-09-14T11:33:37Z</dcterms:created>
  <dcterms:modified xsi:type="dcterms:W3CDTF">2022-08-25T06:07:43Z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0x0101000D7684A253392741811102AB879D41BE</vt:lpwstr>
  </property>
</Properties>
</file>